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278" r:id="rId4"/>
    <p:sldId id="279" r:id="rId5"/>
    <p:sldId id="280" r:id="rId6"/>
    <p:sldId id="281" r:id="rId7"/>
    <p:sldId id="282" r:id="rId8"/>
    <p:sldId id="283" r:id="rId9"/>
    <p:sldId id="284" r:id="rId10"/>
    <p:sldId id="285" r:id="rId11"/>
    <p:sldId id="286" r:id="rId12"/>
    <p:sldId id="287" r:id="rId13"/>
    <p:sldId id="289" r:id="rId14"/>
    <p:sldId id="290" r:id="rId15"/>
    <p:sldId id="288" r:id="rId16"/>
    <p:sldId id="275" r:id="rId17"/>
    <p:sldId id="292" r:id="rId18"/>
    <p:sldId id="293" r:id="rId19"/>
    <p:sldId id="294" r:id="rId20"/>
    <p:sldId id="307" r:id="rId21"/>
    <p:sldId id="303" r:id="rId22"/>
    <p:sldId id="304" r:id="rId23"/>
    <p:sldId id="305" r:id="rId24"/>
    <p:sldId id="306" r:id="rId25"/>
    <p:sldId id="300" r:id="rId26"/>
    <p:sldId id="301" r:id="rId27"/>
    <p:sldId id="309" r:id="rId28"/>
    <p:sldId id="302" r:id="rId29"/>
  </p:sldIdLst>
  <p:sldSz cx="10058400" cy="7772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007" autoAdjust="0"/>
  </p:normalViewPr>
  <p:slideViewPr>
    <p:cSldViewPr>
      <p:cViewPr varScale="1">
        <p:scale>
          <a:sx n="93" d="100"/>
          <a:sy n="93" d="100"/>
        </p:scale>
        <p:origin x="249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6" name="bk object 16"/>
          <p:cNvSpPr/>
          <p:nvPr/>
        </p:nvSpPr>
        <p:spPr>
          <a:xfrm>
            <a:off x="0" y="0"/>
            <a:ext cx="10058400" cy="918210"/>
          </a:xfrm>
          <a:custGeom>
            <a:avLst/>
            <a:gdLst/>
            <a:ahLst/>
            <a:cxnLst/>
            <a:rect l="l" t="t" r="r" b="b"/>
            <a:pathLst>
              <a:path w="10058400" h="918210">
                <a:moveTo>
                  <a:pt x="0" y="918209"/>
                </a:moveTo>
                <a:lnTo>
                  <a:pt x="10058400" y="918209"/>
                </a:lnTo>
                <a:lnTo>
                  <a:pt x="10058400" y="0"/>
                </a:lnTo>
                <a:lnTo>
                  <a:pt x="0" y="0"/>
                </a:lnTo>
                <a:lnTo>
                  <a:pt x="0" y="918209"/>
                </a:lnTo>
                <a:close/>
              </a:path>
            </a:pathLst>
          </a:custGeom>
          <a:solidFill>
            <a:srgbClr val="ECF0F1"/>
          </a:solidFill>
        </p:spPr>
        <p:txBody>
          <a:bodyPr wrap="square" lIns="0" tIns="0" rIns="0" bIns="0" rtlCol="0"/>
          <a:lstStyle/>
          <a:p>
            <a:endParaRPr/>
          </a:p>
        </p:txBody>
      </p:sp>
      <p:sp>
        <p:nvSpPr>
          <p:cNvPr id="2" name="Holder 2"/>
          <p:cNvSpPr>
            <a:spLocks noGrp="1"/>
          </p:cNvSpPr>
          <p:nvPr>
            <p:ph type="title"/>
          </p:nvPr>
        </p:nvSpPr>
        <p:spPr>
          <a:xfrm>
            <a:off x="502920" y="310896"/>
            <a:ext cx="9052560" cy="124358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1/30/2024</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hyperlink" Target="https://www.publicdomainpictures.net/en/view-image.php?image=290460&amp;picture=questions-amp-answers" TargetMode="External"/><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object 2"/>
          <p:cNvSpPr/>
          <p:nvPr/>
        </p:nvSpPr>
        <p:spPr>
          <a:xfrm>
            <a:off x="0" y="4959350"/>
            <a:ext cx="10058400" cy="2813050"/>
          </a:xfrm>
          <a:custGeom>
            <a:avLst/>
            <a:gdLst/>
            <a:ahLst/>
            <a:cxnLst/>
            <a:rect l="l" t="t" r="r" b="b"/>
            <a:pathLst>
              <a:path w="10058400" h="2813050">
                <a:moveTo>
                  <a:pt x="0" y="2813050"/>
                </a:moveTo>
                <a:lnTo>
                  <a:pt x="10058400" y="2813050"/>
                </a:lnTo>
                <a:lnTo>
                  <a:pt x="10058400" y="0"/>
                </a:lnTo>
                <a:lnTo>
                  <a:pt x="0" y="0"/>
                </a:lnTo>
                <a:lnTo>
                  <a:pt x="0" y="2813050"/>
                </a:lnTo>
                <a:close/>
              </a:path>
            </a:pathLst>
          </a:custGeom>
          <a:solidFill>
            <a:schemeClr val="accent3">
              <a:lumMod val="60000"/>
              <a:lumOff val="40000"/>
            </a:schemeClr>
          </a:solidFill>
        </p:spPr>
        <p:txBody>
          <a:bodyPr wrap="square" lIns="0" tIns="0" rIns="0" bIns="0" rtlCol="0"/>
          <a:lstStyle/>
          <a:p>
            <a:endParaRPr/>
          </a:p>
        </p:txBody>
      </p:sp>
      <p:sp>
        <p:nvSpPr>
          <p:cNvPr id="3" name="object 3"/>
          <p:cNvSpPr/>
          <p:nvPr/>
        </p:nvSpPr>
        <p:spPr>
          <a:xfrm>
            <a:off x="0" y="1326514"/>
            <a:ext cx="10058400" cy="3301746"/>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0" y="3307715"/>
            <a:ext cx="10058400" cy="1851025"/>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81888" y="5718809"/>
            <a:ext cx="7830184" cy="1138773"/>
          </a:xfrm>
          <a:prstGeom prst="rect">
            <a:avLst/>
          </a:prstGeom>
        </p:spPr>
        <p:txBody>
          <a:bodyPr vert="horz" wrap="square" lIns="0" tIns="0" rIns="0" bIns="0" rtlCol="0">
            <a:spAutoFit/>
          </a:bodyPr>
          <a:lstStyle/>
          <a:p>
            <a:pPr marL="12700">
              <a:lnSpc>
                <a:spcPct val="100000"/>
              </a:lnSpc>
            </a:pPr>
            <a:r>
              <a:rPr lang="en-US" sz="3700" b="1" spc="-5" dirty="0">
                <a:latin typeface="Arial"/>
                <a:cs typeface="Arial"/>
              </a:rPr>
              <a:t>HOME-ARP Supportive Services</a:t>
            </a:r>
          </a:p>
          <a:p>
            <a:pPr marL="12700">
              <a:lnSpc>
                <a:spcPct val="100000"/>
              </a:lnSpc>
            </a:pPr>
            <a:r>
              <a:rPr lang="en-US" sz="3700" b="1" spc="-5" dirty="0">
                <a:latin typeface="Arial"/>
                <a:cs typeface="Arial"/>
              </a:rPr>
              <a:t>&amp; TBRA </a:t>
            </a:r>
            <a:endParaRPr sz="3700" dirty="0">
              <a:latin typeface="Arial"/>
              <a:cs typeface="Arial"/>
            </a:endParaRPr>
          </a:p>
        </p:txBody>
      </p:sp>
      <p:pic>
        <p:nvPicPr>
          <p:cNvPr id="9" name="Picture 8" descr="A blue and black logo&#10;&#10;Description automatically generated with medium confidence">
            <a:extLst>
              <a:ext uri="{FF2B5EF4-FFF2-40B4-BE49-F238E27FC236}">
                <a16:creationId xmlns:a16="http://schemas.microsoft.com/office/drawing/2014/main" id="{FE15AA17-3562-E35D-86CE-701999E213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5821" y="60324"/>
            <a:ext cx="2378837" cy="1082676"/>
          </a:xfrm>
          <a:prstGeom prst="rect">
            <a:avLst/>
          </a:prstGeom>
        </p:spPr>
      </p:pic>
      <p:pic>
        <p:nvPicPr>
          <p:cNvPr id="7" name="Picture 6" descr="A logo with hands and a house&#10;&#10;Description automatically generated">
            <a:extLst>
              <a:ext uri="{FF2B5EF4-FFF2-40B4-BE49-F238E27FC236}">
                <a16:creationId xmlns:a16="http://schemas.microsoft.com/office/drawing/2014/main" id="{B06CC81F-178C-C96F-FB8C-788DC7F836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60324"/>
            <a:ext cx="1524000" cy="1524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96521" y="1118761"/>
            <a:ext cx="9052560" cy="6755696"/>
          </a:xfrm>
        </p:spPr>
        <p:txBody>
          <a:bodyPr/>
          <a:lstStyle/>
          <a:p>
            <a:pPr>
              <a:lnSpc>
                <a:spcPct val="150000"/>
              </a:lnSpc>
            </a:pPr>
            <a:r>
              <a:rPr lang="en-US" sz="2800" b="1" dirty="0">
                <a:latin typeface="Arial" panose="020B0604020202020204" pitchFamily="34" charset="0"/>
                <a:cs typeface="Arial" panose="020B0604020202020204" pitchFamily="34" charset="0"/>
              </a:rPr>
              <a:t>Life Management Skills </a:t>
            </a:r>
          </a:p>
          <a:p>
            <a:r>
              <a:rPr lang="en-US" sz="2000" dirty="0"/>
              <a:t>The costs of teaching critical life management skills that may never have been learned or have been lost during the course of physical or mental illness, domestic violence, substance use, and homelessness are eligible costs. </a:t>
            </a:r>
          </a:p>
          <a:p>
            <a:endParaRPr lang="en-US" sz="2000" dirty="0"/>
          </a:p>
          <a:p>
            <a:pPr>
              <a:spcBef>
                <a:spcPts val="600"/>
              </a:spcBef>
            </a:pPr>
            <a:r>
              <a:rPr lang="en-US" sz="2000" dirty="0"/>
              <a:t>These services must be necessary to assist the program participant to function independently in the community. Component life skills training includes:</a:t>
            </a:r>
          </a:p>
          <a:p>
            <a:pPr marL="800100" lvl="1" indent="-342900">
              <a:spcBef>
                <a:spcPts val="600"/>
              </a:spcBef>
              <a:buFont typeface="Arial" panose="020B0604020202020204" pitchFamily="34" charset="0"/>
              <a:buChar char="•"/>
            </a:pPr>
            <a:r>
              <a:rPr lang="en-US" sz="2000" dirty="0"/>
              <a:t>budgeting resources,</a:t>
            </a:r>
          </a:p>
          <a:p>
            <a:pPr marL="800100" lvl="1" indent="-342900">
              <a:spcBef>
                <a:spcPts val="600"/>
              </a:spcBef>
              <a:buFont typeface="Arial" panose="020B0604020202020204" pitchFamily="34" charset="0"/>
              <a:buChar char="•"/>
            </a:pPr>
            <a:r>
              <a:rPr lang="en-US" sz="2000" dirty="0"/>
              <a:t> managing money, </a:t>
            </a:r>
          </a:p>
          <a:p>
            <a:pPr marL="800100" lvl="1" indent="-342900">
              <a:spcBef>
                <a:spcPts val="600"/>
              </a:spcBef>
              <a:buFont typeface="Arial" panose="020B0604020202020204" pitchFamily="34" charset="0"/>
              <a:buChar char="•"/>
            </a:pPr>
            <a:r>
              <a:rPr lang="en-US" sz="2000" dirty="0"/>
              <a:t>managing a household, </a:t>
            </a:r>
          </a:p>
          <a:p>
            <a:pPr marL="800100" lvl="1" indent="-342900">
              <a:spcBef>
                <a:spcPts val="600"/>
              </a:spcBef>
              <a:buFont typeface="Arial" panose="020B0604020202020204" pitchFamily="34" charset="0"/>
              <a:buChar char="•"/>
            </a:pPr>
            <a:r>
              <a:rPr lang="en-US" sz="2000" dirty="0"/>
              <a:t>resolving conflict, </a:t>
            </a:r>
          </a:p>
          <a:p>
            <a:pPr marL="800100" lvl="1" indent="-342900">
              <a:spcBef>
                <a:spcPts val="600"/>
              </a:spcBef>
              <a:buFont typeface="Arial" panose="020B0604020202020204" pitchFamily="34" charset="0"/>
              <a:buChar char="•"/>
            </a:pPr>
            <a:r>
              <a:rPr lang="en-US" sz="2000" dirty="0"/>
              <a:t>shopping for food and needed items, </a:t>
            </a:r>
          </a:p>
          <a:p>
            <a:pPr marL="800100" lvl="1" indent="-342900">
              <a:spcBef>
                <a:spcPts val="600"/>
              </a:spcBef>
              <a:buFont typeface="Arial" panose="020B0604020202020204" pitchFamily="34" charset="0"/>
              <a:buChar char="•"/>
            </a:pPr>
            <a:r>
              <a:rPr lang="en-US" sz="2000" dirty="0"/>
              <a:t>improving nutrition, </a:t>
            </a:r>
          </a:p>
          <a:p>
            <a:pPr marL="800100" lvl="1" indent="-342900">
              <a:spcBef>
                <a:spcPts val="600"/>
              </a:spcBef>
              <a:buFont typeface="Arial" panose="020B0604020202020204" pitchFamily="34" charset="0"/>
              <a:buChar char="•"/>
            </a:pPr>
            <a:r>
              <a:rPr lang="en-US" sz="2000" dirty="0"/>
              <a:t>using public transportation, and </a:t>
            </a:r>
          </a:p>
          <a:p>
            <a:pPr marL="800100" lvl="1" indent="-342900">
              <a:spcBef>
                <a:spcPts val="600"/>
              </a:spcBef>
              <a:buFont typeface="Arial" panose="020B0604020202020204" pitchFamily="34" charset="0"/>
              <a:buChar char="•"/>
            </a:pPr>
            <a:r>
              <a:rPr lang="en-US" sz="2000" dirty="0"/>
              <a:t>parenting.</a:t>
            </a:r>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5" name="Picture 4" descr="A logo with hands and a house&#10;&#10;Description automatically generated">
            <a:extLst>
              <a:ext uri="{FF2B5EF4-FFF2-40B4-BE49-F238E27FC236}">
                <a16:creationId xmlns:a16="http://schemas.microsoft.com/office/drawing/2014/main" id="{C669339E-7390-C398-316E-5D80C06AF1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6" name="Picture 5" descr="A blue and black logo&#10;&#10;Description automatically generated with medium confidence">
            <a:extLst>
              <a:ext uri="{FF2B5EF4-FFF2-40B4-BE49-F238E27FC236}">
                <a16:creationId xmlns:a16="http://schemas.microsoft.com/office/drawing/2014/main" id="{0051AC16-F114-26F4-9238-0B466A9805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087405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96521" y="1118761"/>
            <a:ext cx="9052560" cy="4801314"/>
          </a:xfrm>
        </p:spPr>
        <p:txBody>
          <a:bodyPr/>
          <a:lstStyle/>
          <a:p>
            <a:pPr>
              <a:lnSpc>
                <a:spcPct val="150000"/>
              </a:lnSpc>
            </a:pPr>
            <a:r>
              <a:rPr lang="en-US" sz="2800" b="1" dirty="0">
                <a:latin typeface="Arial" panose="020B0604020202020204" pitchFamily="34" charset="0"/>
                <a:cs typeface="Arial" panose="020B0604020202020204" pitchFamily="34" charset="0"/>
              </a:rPr>
              <a:t>Mental Health Services </a:t>
            </a:r>
          </a:p>
          <a:p>
            <a:pPr>
              <a:lnSpc>
                <a:spcPct val="150000"/>
              </a:lnSpc>
            </a:pPr>
            <a:endParaRPr lang="en-US" sz="2400" b="1" dirty="0"/>
          </a:p>
          <a:p>
            <a:r>
              <a:rPr lang="en-US" sz="2000" dirty="0"/>
              <a:t>Eligible costs are the direct outpatient treatment of mental health conditions that are provided by licensed professionals.  Eligible services includes:</a:t>
            </a:r>
          </a:p>
          <a:p>
            <a:endParaRPr lang="en-US" sz="2000" dirty="0"/>
          </a:p>
          <a:p>
            <a:pPr marL="800100" lvl="1" indent="-342900">
              <a:buFont typeface="Arial" panose="020B0604020202020204" pitchFamily="34" charset="0"/>
              <a:buChar char="•"/>
            </a:pPr>
            <a:r>
              <a:rPr lang="en-US" sz="2000" dirty="0"/>
              <a:t>Crisis interventions; </a:t>
            </a:r>
          </a:p>
          <a:p>
            <a:pPr marL="800100" lvl="1" indent="-342900">
              <a:buFont typeface="Arial" panose="020B0604020202020204" pitchFamily="34" charset="0"/>
              <a:buChar char="•"/>
            </a:pPr>
            <a:r>
              <a:rPr lang="en-US" sz="2000" dirty="0"/>
              <a:t>counseling; </a:t>
            </a:r>
          </a:p>
          <a:p>
            <a:pPr marL="800100" lvl="1" indent="-342900">
              <a:buFont typeface="Arial" panose="020B0604020202020204" pitchFamily="34" charset="0"/>
              <a:buChar char="•"/>
            </a:pPr>
            <a:r>
              <a:rPr lang="en-US" sz="2000" dirty="0"/>
              <a:t>individual, family, or group therapy sessions; </a:t>
            </a:r>
          </a:p>
          <a:p>
            <a:pPr marL="800100" lvl="1" indent="-342900">
              <a:buFont typeface="Arial" panose="020B0604020202020204" pitchFamily="34" charset="0"/>
              <a:buChar char="•"/>
            </a:pPr>
            <a:r>
              <a:rPr lang="en-US" sz="2000" dirty="0"/>
              <a:t>the prescription of psychotropic medications or explanations about the use and management of medications; and </a:t>
            </a:r>
          </a:p>
          <a:p>
            <a:pPr marL="800100" lvl="1" indent="-342900">
              <a:buFont typeface="Arial" panose="020B0604020202020204" pitchFamily="34" charset="0"/>
              <a:buChar char="•"/>
            </a:pPr>
            <a:r>
              <a:rPr lang="en-US" sz="2000" dirty="0"/>
              <a:t>combinations of therapeutic approaches to address multiple problems</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E4E3FC2B-B5FC-C6F6-9E29-186C710F72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867ED6F3-568B-2E80-E026-9F74E20FF8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347701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96521" y="865575"/>
            <a:ext cx="9052560" cy="6524863"/>
          </a:xfrm>
        </p:spPr>
        <p:txBody>
          <a:bodyPr/>
          <a:lstStyle/>
          <a:p>
            <a:pPr>
              <a:lnSpc>
                <a:spcPct val="150000"/>
              </a:lnSpc>
            </a:pPr>
            <a:r>
              <a:rPr lang="en-US" sz="2800" b="1" dirty="0">
                <a:latin typeface="Arial" panose="020B0604020202020204" pitchFamily="34" charset="0"/>
                <a:cs typeface="Arial" panose="020B0604020202020204" pitchFamily="34" charset="0"/>
              </a:rPr>
              <a:t>Outreach Services </a:t>
            </a:r>
          </a:p>
          <a:p>
            <a:endParaRPr lang="en-US" sz="2400" b="1" dirty="0"/>
          </a:p>
          <a:p>
            <a:r>
              <a:rPr lang="en-US" sz="2000" dirty="0"/>
              <a:t>The costs of activities to engage qualified populations for the purpose of providing immediate support and intervention, as well as identifying potential program participants, are eligible.</a:t>
            </a:r>
          </a:p>
          <a:p>
            <a:endParaRPr lang="en-US" sz="2000" dirty="0"/>
          </a:p>
          <a:p>
            <a:r>
              <a:rPr lang="en-US" sz="2000" dirty="0"/>
              <a:t>Eligible costs include:</a:t>
            </a:r>
          </a:p>
          <a:p>
            <a:pPr marL="342900" indent="-342900">
              <a:buFont typeface="Arial" panose="020B0604020202020204" pitchFamily="34" charset="0"/>
              <a:buChar char="•"/>
            </a:pPr>
            <a:r>
              <a:rPr lang="en-US" sz="2000" dirty="0"/>
              <a:t>Outreach worker's transportation costs and a cell phone to be used by the individual performing the outreach.</a:t>
            </a:r>
          </a:p>
          <a:p>
            <a:pPr marL="342900" indent="-342900">
              <a:buFont typeface="Arial" panose="020B0604020202020204" pitchFamily="34" charset="0"/>
              <a:buChar char="•"/>
            </a:pPr>
            <a:endParaRPr lang="en-US" sz="2000" dirty="0"/>
          </a:p>
          <a:p>
            <a:r>
              <a:rPr lang="en-US" sz="2000" dirty="0"/>
              <a:t>Costs associated with the following services are also eligible: </a:t>
            </a:r>
          </a:p>
          <a:p>
            <a:pPr marL="800100" lvl="1" indent="-342900">
              <a:buFont typeface="Arial" panose="020B0604020202020204" pitchFamily="34" charset="0"/>
              <a:buChar char="•"/>
            </a:pPr>
            <a:r>
              <a:rPr lang="en-US" sz="2000" dirty="0"/>
              <a:t>Initial assessment; </a:t>
            </a:r>
          </a:p>
          <a:p>
            <a:pPr marL="800100" lvl="1" indent="-342900">
              <a:buFont typeface="Arial" panose="020B0604020202020204" pitchFamily="34" charset="0"/>
              <a:buChar char="•"/>
            </a:pPr>
            <a:r>
              <a:rPr lang="en-US" sz="2000" dirty="0"/>
              <a:t>crisis counseling; </a:t>
            </a:r>
          </a:p>
          <a:p>
            <a:pPr marL="800100" lvl="1" indent="-342900">
              <a:buFont typeface="Arial" panose="020B0604020202020204" pitchFamily="34" charset="0"/>
              <a:buChar char="•"/>
            </a:pPr>
            <a:r>
              <a:rPr lang="en-US" sz="2000" dirty="0"/>
              <a:t>addressing urgent physical needs, such as providing meals, blankets, clothes, or toiletries; </a:t>
            </a:r>
          </a:p>
          <a:p>
            <a:pPr marL="800100" lvl="1" indent="-342900">
              <a:buFont typeface="Arial" panose="020B0604020202020204" pitchFamily="34" charset="0"/>
              <a:buChar char="•"/>
            </a:pPr>
            <a:r>
              <a:rPr lang="en-US" sz="2000" dirty="0"/>
              <a:t>actively connecting and providing people with information and referrals to homeless and mainstream programs; and </a:t>
            </a:r>
          </a:p>
          <a:p>
            <a:pPr marL="800100" lvl="1" indent="-342900">
              <a:buFont typeface="Arial" panose="020B0604020202020204" pitchFamily="34" charset="0"/>
              <a:buChar char="•"/>
            </a:pPr>
            <a:r>
              <a:rPr lang="en-US" sz="2000" dirty="0"/>
              <a:t>publicizing the availability of the housing and/or services provided within the area. </a:t>
            </a:r>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08B79361-F66D-FBFF-ED99-D0A48F1620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D166BAE7-C945-324D-9525-235E471B33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729984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96521" y="865575"/>
            <a:ext cx="9052560" cy="5816977"/>
          </a:xfrm>
        </p:spPr>
        <p:txBody>
          <a:bodyPr/>
          <a:lstStyle/>
          <a:p>
            <a:pPr>
              <a:lnSpc>
                <a:spcPct val="150000"/>
              </a:lnSpc>
            </a:pPr>
            <a:r>
              <a:rPr lang="en-US" sz="2800" b="1" dirty="0">
                <a:latin typeface="Arial" panose="020B0604020202020204" pitchFamily="34" charset="0"/>
                <a:cs typeface="Arial" panose="020B0604020202020204" pitchFamily="34" charset="0"/>
              </a:rPr>
              <a:t>Substance Abuse Treatment </a:t>
            </a:r>
          </a:p>
          <a:p>
            <a:endParaRPr lang="en-US" sz="2400" dirty="0"/>
          </a:p>
          <a:p>
            <a:r>
              <a:rPr lang="en-US" sz="2400" dirty="0"/>
              <a:t>Eligible substance abuse treatment services are designed to prevent, reduce, eliminate, or deter relapse of substance abuse or addictive behaviors and are provided by licensed or certified professionals. The costs include: </a:t>
            </a:r>
          </a:p>
          <a:p>
            <a:endParaRPr lang="en-US" sz="2400" dirty="0"/>
          </a:p>
          <a:p>
            <a:pPr marL="342900" indent="-342900">
              <a:buFont typeface="Arial" panose="020B0604020202020204" pitchFamily="34" charset="0"/>
              <a:buChar char="•"/>
            </a:pPr>
            <a:r>
              <a:rPr lang="en-US" sz="2400" dirty="0"/>
              <a:t>Program participant intake and assessment; </a:t>
            </a:r>
          </a:p>
          <a:p>
            <a:pPr marL="342900" indent="-342900">
              <a:buFont typeface="Arial" panose="020B0604020202020204" pitchFamily="34" charset="0"/>
              <a:buChar char="•"/>
            </a:pPr>
            <a:r>
              <a:rPr lang="en-US" sz="2400" dirty="0"/>
              <a:t>Outpatient treatment; </a:t>
            </a:r>
          </a:p>
          <a:p>
            <a:pPr marL="342900" indent="-342900">
              <a:buFont typeface="Arial" panose="020B0604020202020204" pitchFamily="34" charset="0"/>
              <a:buChar char="•"/>
            </a:pPr>
            <a:r>
              <a:rPr lang="en-US" sz="2400" dirty="0"/>
              <a:t>Group and individual counseling </a:t>
            </a:r>
          </a:p>
          <a:p>
            <a:pPr marL="342900" indent="-342900">
              <a:buFont typeface="Arial" panose="020B0604020202020204" pitchFamily="34" charset="0"/>
              <a:buChar char="•"/>
            </a:pPr>
            <a:r>
              <a:rPr lang="en-US" sz="2400" dirty="0"/>
              <a:t>Drug testing; </a:t>
            </a:r>
          </a:p>
          <a:p>
            <a:endParaRPr lang="en-US" sz="2400" dirty="0"/>
          </a:p>
          <a:p>
            <a:endParaRPr lang="en-US" sz="2400" dirty="0"/>
          </a:p>
          <a:p>
            <a:r>
              <a:rPr lang="en-US" sz="2400" i="1" dirty="0"/>
              <a:t>Inpatient detoxification and other inpatient drug or alcohol treatment are ineligible</a:t>
            </a:r>
            <a:endParaRPr lang="en-US" sz="2400" b="1" i="1"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6665808B-1DFB-10FF-F794-669C89A82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E66864EE-76FA-7DBA-8728-F221956C40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512484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06912" y="1143000"/>
            <a:ext cx="9052560" cy="3508653"/>
          </a:xfrm>
        </p:spPr>
        <p:txBody>
          <a:bodyPr/>
          <a:lstStyle/>
          <a:p>
            <a:pPr>
              <a:lnSpc>
                <a:spcPct val="150000"/>
              </a:lnSpc>
            </a:pPr>
            <a:r>
              <a:rPr lang="en-US" sz="2800" b="1" dirty="0">
                <a:latin typeface="Arial" panose="020B0604020202020204" pitchFamily="34" charset="0"/>
                <a:cs typeface="Arial" panose="020B0604020202020204" pitchFamily="34" charset="0"/>
              </a:rPr>
              <a:t>Transportation </a:t>
            </a:r>
          </a:p>
          <a:p>
            <a:pPr>
              <a:lnSpc>
                <a:spcPct val="150000"/>
              </a:lnSpc>
            </a:pPr>
            <a:endParaRPr lang="en-US" sz="2800" b="1" dirty="0">
              <a:latin typeface="Arial" panose="020B0604020202020204" pitchFamily="34" charset="0"/>
              <a:cs typeface="Arial" panose="020B0604020202020204" pitchFamily="34" charset="0"/>
            </a:endParaRPr>
          </a:p>
          <a:p>
            <a:r>
              <a:rPr lang="en-US" sz="2400" dirty="0"/>
              <a:t>Eligible costs are: </a:t>
            </a:r>
          </a:p>
          <a:p>
            <a:pPr marL="800100" lvl="1" indent="-342900">
              <a:buFont typeface="Arial" panose="020B0604020202020204" pitchFamily="34" charset="0"/>
              <a:buChar char="•"/>
            </a:pPr>
            <a:r>
              <a:rPr lang="en-US" sz="2400" dirty="0"/>
              <a:t>Public transportation or in a vehicle provided by the subrecipient to and from medical care, employment, childcare, or other services eligible under this Notice; </a:t>
            </a:r>
          </a:p>
          <a:p>
            <a:pPr marL="800100" lvl="1" indent="-342900">
              <a:buFont typeface="Arial" panose="020B0604020202020204" pitchFamily="34" charset="0"/>
              <a:buChar char="•"/>
            </a:pPr>
            <a:r>
              <a:rPr lang="en-US" sz="2400" dirty="0"/>
              <a:t>Mileage for housing inspections; </a:t>
            </a:r>
          </a:p>
          <a:p>
            <a:pPr marL="800100" lvl="1" indent="-342900">
              <a:buFont typeface="Arial" panose="020B0604020202020204" pitchFamily="34" charset="0"/>
              <a:buChar char="•"/>
            </a:pPr>
            <a:r>
              <a:rPr lang="en-US" sz="2400" dirty="0"/>
              <a:t>Gas, insurance, taxes, and maintenance for the vehicle; </a:t>
            </a:r>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E0A5A9BD-481D-8943-EA88-00F064805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9B0A926C-D47E-E8B0-A4FA-BC57D6E198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3545062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96521" y="1118761"/>
            <a:ext cx="9052560" cy="5570756"/>
          </a:xfrm>
        </p:spPr>
        <p:txBody>
          <a:bodyPr/>
          <a:lstStyle/>
          <a:p>
            <a:pPr>
              <a:lnSpc>
                <a:spcPct val="150000"/>
              </a:lnSpc>
            </a:pPr>
            <a:r>
              <a:rPr lang="en-US" sz="2800" b="1" dirty="0">
                <a:latin typeface="Arial" panose="020B0604020202020204" pitchFamily="34" charset="0"/>
                <a:cs typeface="Arial" panose="020B0604020202020204" pitchFamily="34" charset="0"/>
              </a:rPr>
              <a:t>Outpatient Health Services </a:t>
            </a:r>
          </a:p>
          <a:p>
            <a:endParaRPr lang="en-US" sz="2400" b="1" dirty="0"/>
          </a:p>
          <a:p>
            <a:r>
              <a:rPr lang="en-US" sz="2000" dirty="0">
                <a:cs typeface="Arial" panose="020B0604020202020204" pitchFamily="34" charset="0"/>
              </a:rPr>
              <a:t>Eligible costs are the direct outpatient treatment of</a:t>
            </a:r>
          </a:p>
          <a:p>
            <a:r>
              <a:rPr lang="en-US" sz="2000" dirty="0">
                <a:cs typeface="Arial" panose="020B0604020202020204" pitchFamily="34" charset="0"/>
              </a:rPr>
              <a:t>medical conditions when provided by licensed medical professionals</a:t>
            </a:r>
          </a:p>
          <a:p>
            <a:r>
              <a:rPr lang="en-US" sz="2000" dirty="0">
                <a:cs typeface="Arial" panose="020B0604020202020204" pitchFamily="34" charset="0"/>
              </a:rPr>
              <a:t>including:</a:t>
            </a:r>
          </a:p>
          <a:p>
            <a:pPr marL="742950" lvl="1" indent="-285750">
              <a:buFont typeface="Arial" panose="020B0604020202020204" pitchFamily="34" charset="0"/>
              <a:buChar char="•"/>
            </a:pPr>
            <a:r>
              <a:rPr lang="en-US" sz="2000" dirty="0">
                <a:cs typeface="Arial" panose="020B0604020202020204" pitchFamily="34" charset="0"/>
              </a:rPr>
              <a:t>Providing an analysis or assessment of a program participant’s health</a:t>
            </a:r>
          </a:p>
          <a:p>
            <a:r>
              <a:rPr lang="en-US" sz="2000" dirty="0">
                <a:cs typeface="Arial" panose="020B0604020202020204" pitchFamily="34" charset="0"/>
              </a:rPr>
              <a:t>	problems and the development of a treatment plan;</a:t>
            </a:r>
          </a:p>
          <a:p>
            <a:pPr marL="742950" lvl="1" indent="-285750">
              <a:buFont typeface="Arial" panose="020B0604020202020204" pitchFamily="34" charset="0"/>
              <a:buChar char="•"/>
            </a:pPr>
            <a:r>
              <a:rPr lang="en-US" sz="2000" dirty="0">
                <a:cs typeface="Arial" panose="020B0604020202020204" pitchFamily="34" charset="0"/>
              </a:rPr>
              <a:t>Assisting program participants to understand their health needs;</a:t>
            </a:r>
          </a:p>
          <a:p>
            <a:pPr marL="742950" lvl="1" indent="-285750">
              <a:buFont typeface="Arial" panose="020B0604020202020204" pitchFamily="34" charset="0"/>
              <a:buChar char="•"/>
            </a:pPr>
            <a:r>
              <a:rPr lang="en-US" sz="2000" dirty="0">
                <a:cs typeface="Arial" panose="020B0604020202020204" pitchFamily="34" charset="0"/>
              </a:rPr>
              <a:t>Providing directly or assisting program participants to obtain and utilize appropriate medical treatment;</a:t>
            </a:r>
          </a:p>
          <a:p>
            <a:pPr marL="742950" lvl="1" indent="-285750">
              <a:buFont typeface="Arial" panose="020B0604020202020204" pitchFamily="34" charset="0"/>
              <a:buChar char="•"/>
            </a:pPr>
            <a:r>
              <a:rPr lang="en-US" sz="2000" dirty="0">
                <a:cs typeface="Arial" panose="020B0604020202020204" pitchFamily="34" charset="0"/>
              </a:rPr>
              <a:t>Preventive medical care and health maintenance services, including in-home health services and emergency medical services;</a:t>
            </a:r>
          </a:p>
          <a:p>
            <a:pPr marL="742950" lvl="1" indent="-285750">
              <a:buFont typeface="Arial" panose="020B0604020202020204" pitchFamily="34" charset="0"/>
              <a:buChar char="•"/>
            </a:pPr>
            <a:r>
              <a:rPr lang="en-US" sz="2000" dirty="0">
                <a:cs typeface="Arial" panose="020B0604020202020204" pitchFamily="34" charset="0"/>
              </a:rPr>
              <a:t>Provision of appropriate medication;</a:t>
            </a:r>
          </a:p>
          <a:p>
            <a:pPr marL="742950" lvl="1" indent="-285750">
              <a:buFont typeface="Arial" panose="020B0604020202020204" pitchFamily="34" charset="0"/>
              <a:buChar char="•"/>
            </a:pPr>
            <a:r>
              <a:rPr lang="en-US" sz="2000" dirty="0">
                <a:cs typeface="Arial" panose="020B0604020202020204" pitchFamily="34" charset="0"/>
              </a:rPr>
              <a:t>Providing follow-up services; and</a:t>
            </a:r>
          </a:p>
          <a:p>
            <a:pPr marL="742950" lvl="1" indent="-285750">
              <a:buFont typeface="Arial" panose="020B0604020202020204" pitchFamily="34" charset="0"/>
              <a:buChar char="•"/>
            </a:pPr>
            <a:r>
              <a:rPr lang="en-US" sz="2000" dirty="0">
                <a:cs typeface="Arial" panose="020B0604020202020204" pitchFamily="34" charset="0"/>
              </a:rPr>
              <a:t>Preventive and non-cosmetic dental care. </a:t>
            </a: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0984E3D0-DD41-69F0-E4F4-373EF57D16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FD73D608-7982-97E5-BA61-8F715FABEB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920747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83269" y="1474502"/>
            <a:ext cx="9052560" cy="7186583"/>
          </a:xfrm>
        </p:spPr>
        <p:txBody>
          <a:bodyPr/>
          <a:lstStyle/>
          <a:p>
            <a:pPr>
              <a:lnSpc>
                <a:spcPct val="150000"/>
              </a:lnSpc>
            </a:pPr>
            <a:r>
              <a:rPr lang="en-US" sz="2800" b="1" dirty="0">
                <a:latin typeface="Arial" panose="020B0604020202020204" pitchFamily="34" charset="0"/>
                <a:cs typeface="Arial" panose="020B0604020202020204" pitchFamily="34" charset="0"/>
              </a:rPr>
              <a:t>Eligible Housing Cost</a:t>
            </a:r>
          </a:p>
          <a:p>
            <a:pPr marL="285750"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Financial assistance costs, including:</a:t>
            </a:r>
          </a:p>
          <a:p>
            <a:pPr marL="742950" lvl="1"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Rental application fees</a:t>
            </a:r>
            <a:r>
              <a:rPr lang="en-US" sz="2000" b="0" i="0" u="none" strike="noStrike" baseline="0" dirty="0">
                <a:solidFill>
                  <a:srgbClr val="000000"/>
                </a:solidFill>
                <a:latin typeface="Calibri" panose="020F0502020204030204" pitchFamily="34" charset="0"/>
              </a:rPr>
              <a:t>:  </a:t>
            </a:r>
            <a:r>
              <a:rPr lang="en-US" sz="2000" dirty="0"/>
              <a:t>fees that is charged by the owner to all applicants.</a:t>
            </a:r>
            <a:r>
              <a:rPr lang="en-US" sz="2000" b="0" i="0" u="none" strike="noStrike" baseline="0" dirty="0">
                <a:solidFill>
                  <a:srgbClr val="000000"/>
                </a:solidFill>
                <a:latin typeface="Calibri" panose="020F0502020204030204" pitchFamily="34" charset="0"/>
              </a:rPr>
              <a:t> </a:t>
            </a:r>
          </a:p>
          <a:p>
            <a:pPr marL="742950" lvl="1"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Security deposits</a:t>
            </a:r>
            <a:r>
              <a:rPr lang="en-US" sz="2000" b="0" i="0" u="none" strike="noStrike" baseline="0" dirty="0">
                <a:solidFill>
                  <a:srgbClr val="000000"/>
                </a:solidFill>
                <a:latin typeface="Calibri" panose="020F0502020204030204" pitchFamily="34" charset="0"/>
              </a:rPr>
              <a:t>: May be </a:t>
            </a:r>
            <a:r>
              <a:rPr lang="en-US" sz="2000" dirty="0"/>
              <a:t>equal to no more than 2 months’ rent.</a:t>
            </a:r>
            <a:r>
              <a:rPr lang="en-US" sz="2000" b="0" i="0" u="none" strike="noStrike" baseline="0" dirty="0">
                <a:solidFill>
                  <a:srgbClr val="000000"/>
                </a:solidFill>
                <a:latin typeface="Calibri" panose="020F0502020204030204" pitchFamily="34" charset="0"/>
              </a:rPr>
              <a:t> </a:t>
            </a:r>
          </a:p>
          <a:p>
            <a:pPr marL="742950" lvl="1"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Utility deposits: </a:t>
            </a:r>
            <a:r>
              <a:rPr lang="en-US" sz="2000" b="0" i="0" u="none" strike="noStrike" baseline="0" dirty="0">
                <a:solidFill>
                  <a:srgbClr val="000000"/>
                </a:solidFill>
                <a:latin typeface="Calibri" panose="020F0502020204030204" pitchFamily="34" charset="0"/>
              </a:rPr>
              <a:t>For </a:t>
            </a:r>
            <a:r>
              <a:rPr lang="en-US" sz="2000" dirty="0"/>
              <a:t>standard utility deposit required by the utility company for all customers for the following eligible utilities</a:t>
            </a:r>
            <a:r>
              <a:rPr lang="en-US" sz="2000" dirty="0">
                <a:solidFill>
                  <a:srgbClr val="000000"/>
                </a:solidFill>
                <a:latin typeface="Calibri" panose="020F0502020204030204" pitchFamily="34" charset="0"/>
              </a:rPr>
              <a:t>:</a:t>
            </a:r>
            <a:r>
              <a:rPr lang="en-US" sz="2000" dirty="0"/>
              <a:t> gas, electric, water, and sewage</a:t>
            </a:r>
            <a:endParaRPr lang="en-US" sz="2000" b="0" i="0" u="none" strike="noStrike" baseline="0" dirty="0">
              <a:solidFill>
                <a:srgbClr val="000000"/>
              </a:solidFill>
              <a:latin typeface="Calibri" panose="020F0502020204030204" pitchFamily="34" charset="0"/>
            </a:endParaRPr>
          </a:p>
          <a:p>
            <a:pPr marL="742950" lvl="1" indent="-285750">
              <a:lnSpc>
                <a:spcPct val="150000"/>
              </a:lnSpc>
              <a:buFont typeface="Arial" panose="020B0604020202020204" pitchFamily="34" charset="0"/>
              <a:buChar char="•"/>
            </a:pPr>
            <a:r>
              <a:rPr lang="en-US" sz="2000" b="1" dirty="0">
                <a:solidFill>
                  <a:srgbClr val="000000"/>
                </a:solidFill>
                <a:latin typeface="Calibri" panose="020F0502020204030204" pitchFamily="34" charset="0"/>
              </a:rPr>
              <a:t>Utility payment: </a:t>
            </a:r>
            <a:r>
              <a:rPr lang="en-US" sz="2000" dirty="0"/>
              <a:t>Up to 24 months of utility payments per program participant, per service, including up to 6 months of utility payments in arrears, per service. </a:t>
            </a:r>
            <a:endParaRPr lang="en-US" sz="2000" b="0" i="0" u="none" strike="noStrike" baseline="0" dirty="0">
              <a:solidFill>
                <a:srgbClr val="000000"/>
              </a:solidFill>
              <a:latin typeface="Calibri" panose="020F0502020204030204" pitchFamily="34" charset="0"/>
            </a:endParaRPr>
          </a:p>
          <a:p>
            <a:pPr marL="742950" lvl="1"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Moving costs: </a:t>
            </a:r>
            <a:r>
              <a:rPr lang="en-US" sz="2000" dirty="0"/>
              <a:t>such as truck rental or hiring a moving company. This assistance may include payment of temporary storage fees for up to 3 months</a:t>
            </a:r>
            <a:endParaRPr lang="en-US" sz="2000" b="0" i="0" u="none" strike="noStrike" baseline="0" dirty="0">
              <a:solidFill>
                <a:srgbClr val="000000"/>
              </a:solidFill>
              <a:latin typeface="Calibri" panose="020F0502020204030204" pitchFamily="34" charset="0"/>
            </a:endParaRP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0" y="189160"/>
            <a:ext cx="10058400" cy="600164"/>
          </a:xfrm>
          <a:prstGeom prst="rect">
            <a:avLst/>
          </a:prstGeom>
          <a:blipFill>
            <a:blip r:embed="rId2" cstate="print"/>
            <a:stretch>
              <a:fillRect/>
            </a:stretch>
          </a:blipFill>
        </p:spPr>
        <p:txBody>
          <a:bodyPr wrap="square" lIns="0" tIns="0" rIns="0" bIns="0" rtlCol="0"/>
          <a:lstStyle/>
          <a:p>
            <a:pPr algn="ctr"/>
            <a:r>
              <a:rPr kumimoji="0" lang="en-US" sz="38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Homeless Prevention Supportive Services</a:t>
            </a:r>
            <a:endParaRPr lang="en-US" sz="3800" dirty="0"/>
          </a:p>
        </p:txBody>
      </p:sp>
      <p:pic>
        <p:nvPicPr>
          <p:cNvPr id="6" name="Picture 5" descr="A logo with hands and a house&#10;&#10;Description automatically generated">
            <a:extLst>
              <a:ext uri="{FF2B5EF4-FFF2-40B4-BE49-F238E27FC236}">
                <a16:creationId xmlns:a16="http://schemas.microsoft.com/office/drawing/2014/main" id="{B47744F5-F7A7-7633-5F1B-2B6FFF9B11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C46EDC15-BB82-FA08-E349-22A2F6A632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49717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83269" y="1474502"/>
            <a:ext cx="9052560" cy="5955476"/>
          </a:xfrm>
        </p:spPr>
        <p:txBody>
          <a:bodyPr/>
          <a:lstStyle/>
          <a:p>
            <a:pPr>
              <a:lnSpc>
                <a:spcPct val="150000"/>
              </a:lnSpc>
            </a:pPr>
            <a:r>
              <a:rPr lang="en-US" sz="2800" b="1" dirty="0">
                <a:latin typeface="Arial" panose="020B0604020202020204" pitchFamily="34" charset="0"/>
                <a:cs typeface="Arial" panose="020B0604020202020204" pitchFamily="34" charset="0"/>
              </a:rPr>
              <a:t>Eligible Housing Cost</a:t>
            </a:r>
          </a:p>
          <a:p>
            <a:pPr marL="285750"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Financial assistance costs, including:</a:t>
            </a:r>
          </a:p>
          <a:p>
            <a:pPr marL="742950" lvl="1" indent="-285750">
              <a:lnSpc>
                <a:spcPct val="150000"/>
              </a:lnSpc>
              <a:buFont typeface="Arial" panose="020B0604020202020204" pitchFamily="34" charset="0"/>
              <a:buChar char="•"/>
            </a:pPr>
            <a:r>
              <a:rPr lang="en-US" sz="2000" b="1" i="0" u="none" strike="noStrike" baseline="0" dirty="0">
                <a:solidFill>
                  <a:srgbClr val="000000"/>
                </a:solidFill>
                <a:latin typeface="Calibri" panose="020F0502020204030204" pitchFamily="34" charset="0"/>
              </a:rPr>
              <a:t>Payment of rental arrears</a:t>
            </a:r>
            <a:r>
              <a:rPr lang="en-US" sz="2000" b="0" i="0" u="none" strike="noStrike" baseline="0" dirty="0">
                <a:solidFill>
                  <a:srgbClr val="000000"/>
                </a:solidFill>
                <a:latin typeface="Calibri" panose="020F0502020204030204" pitchFamily="34" charset="0"/>
              </a:rPr>
              <a:t>: </a:t>
            </a:r>
            <a:r>
              <a:rPr lang="en-US" sz="2000" dirty="0"/>
              <a:t> a one-time payment for up to 6</a:t>
            </a:r>
            <a:r>
              <a:rPr lang="en-US" sz="2000" b="0" i="0" u="none" strike="noStrike" baseline="0" dirty="0">
                <a:solidFill>
                  <a:srgbClr val="000000"/>
                </a:solidFill>
                <a:latin typeface="Calibri" panose="020F0502020204030204" pitchFamily="34" charset="0"/>
              </a:rPr>
              <a:t> </a:t>
            </a:r>
            <a:r>
              <a:rPr lang="en-US" sz="2000" dirty="0"/>
              <a:t>months of rent in arrears, including any late fees on those arrears.</a:t>
            </a:r>
            <a:endParaRPr lang="en-US" dirty="0">
              <a:solidFill>
                <a:srgbClr val="000000"/>
              </a:solidFill>
              <a:latin typeface="Calibri" panose="020F0502020204030204" pitchFamily="34" charset="0"/>
            </a:endParaRPr>
          </a:p>
          <a:p>
            <a:pPr algn="l"/>
            <a:endParaRPr lang="en-US" sz="2000" b="0" i="0" u="none" strike="noStrike" baseline="0" dirty="0">
              <a:solidFill>
                <a:srgbClr val="000000"/>
              </a:solidFill>
              <a:latin typeface="Calibri" panose="020F0502020204030204" pitchFamily="34" charset="0"/>
            </a:endParaRPr>
          </a:p>
          <a:p>
            <a:r>
              <a:rPr lang="en-US" sz="2000" b="0" i="0" u="none" strike="noStrike" baseline="0" dirty="0">
                <a:solidFill>
                  <a:srgbClr val="000000"/>
                </a:solidFill>
                <a:latin typeface="Calibri" panose="020F0502020204030204" pitchFamily="34" charset="0"/>
              </a:rPr>
              <a:t>The costs of homelessness prevention services are only eligible to the extent that the assistance is necessary to help program participants regain stability in their current permanent housing or move into other permanent housing to achieve stability in that housing. </a:t>
            </a: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41910" y="280232"/>
            <a:ext cx="10142220" cy="584775"/>
          </a:xfrm>
          <a:prstGeom prst="rect">
            <a:avLst/>
          </a:prstGeom>
          <a:blipFill>
            <a:blip r:embed="rId2" cstate="print"/>
            <a:stretch>
              <a:fillRect/>
            </a:stretch>
          </a:blipFill>
        </p:spPr>
        <p:txBody>
          <a:bodyPr wrap="square" lIns="0" tIns="0" rIns="0" bIns="0" rtlCol="0"/>
          <a:lstStyle/>
          <a:p>
            <a:pPr algn="ctr"/>
            <a:r>
              <a:rPr kumimoji="0" lang="en-US" sz="38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Homeless Prevention Supportive Services</a:t>
            </a:r>
            <a:endParaRPr lang="en-US" sz="3800" dirty="0"/>
          </a:p>
        </p:txBody>
      </p:sp>
      <p:pic>
        <p:nvPicPr>
          <p:cNvPr id="6" name="Picture 5" descr="A logo with hands and a house&#10;&#10;Description automatically generated">
            <a:extLst>
              <a:ext uri="{FF2B5EF4-FFF2-40B4-BE49-F238E27FC236}">
                <a16:creationId xmlns:a16="http://schemas.microsoft.com/office/drawing/2014/main" id="{20D42D94-9921-3EA1-86D5-22B1BDE9D0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AE7657FF-5273-8478-4996-00D2A5DD02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3059724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383269" y="1474502"/>
            <a:ext cx="9052560" cy="5801588"/>
          </a:xfrm>
        </p:spPr>
        <p:txBody>
          <a:bodyPr/>
          <a:lstStyle/>
          <a:p>
            <a:pPr>
              <a:lnSpc>
                <a:spcPct val="150000"/>
              </a:lnSpc>
            </a:pPr>
            <a:r>
              <a:rPr lang="en-US" sz="2800" b="1" dirty="0">
                <a:latin typeface="Arial" panose="020B0604020202020204" pitchFamily="34" charset="0"/>
                <a:cs typeface="Arial" panose="020B0604020202020204" pitchFamily="34" charset="0"/>
              </a:rPr>
              <a:t>Short-term and Medium-term Financial Assistance </a:t>
            </a:r>
            <a:r>
              <a:rPr lang="en-US" sz="2000" b="1" i="0" u="none" strike="noStrike" baseline="0" dirty="0">
                <a:solidFill>
                  <a:srgbClr val="000000"/>
                </a:solidFill>
                <a:latin typeface="Calibri" panose="020F0502020204030204" pitchFamily="34" charset="0"/>
              </a:rPr>
              <a:t>Financial assistance costs, including:</a:t>
            </a:r>
          </a:p>
          <a:p>
            <a:pPr marL="742950" lvl="1" indent="-285750">
              <a:lnSpc>
                <a:spcPct val="150000"/>
              </a:lnSpc>
              <a:buFont typeface="Arial" panose="020B0604020202020204" pitchFamily="34" charset="0"/>
              <a:buChar char="•"/>
            </a:pPr>
            <a:r>
              <a:rPr lang="en-US" sz="2000" dirty="0"/>
              <a:t>Short-term means up to 3 months. </a:t>
            </a:r>
          </a:p>
          <a:p>
            <a:pPr marL="742950" lvl="1" indent="-285750">
              <a:lnSpc>
                <a:spcPct val="150000"/>
              </a:lnSpc>
              <a:buFont typeface="Arial" panose="020B0604020202020204" pitchFamily="34" charset="0"/>
              <a:buChar char="•"/>
            </a:pPr>
            <a:r>
              <a:rPr lang="en-US" sz="2000" dirty="0"/>
              <a:t>Medium-term means more than 6 months</a:t>
            </a:r>
          </a:p>
          <a:p>
            <a:pPr marL="742950" lvl="1" indent="-285750">
              <a:lnSpc>
                <a:spcPct val="150000"/>
              </a:lnSpc>
              <a:buFont typeface="Arial" panose="020B0604020202020204" pitchFamily="34" charset="0"/>
              <a:buChar char="•"/>
            </a:pPr>
            <a:r>
              <a:rPr lang="en-US" sz="2000" dirty="0"/>
              <a:t>Financial assistance for rent, provided that the total financial assistance provided, including any pre-payment of first and last month’s rent as described above, does not exceed 24 months of rental payments over any 3-year period.</a:t>
            </a:r>
            <a:endParaRPr lang="en-US" sz="2000" b="0" i="0" u="none" strike="noStrike" baseline="0" dirty="0">
              <a:solidFill>
                <a:srgbClr val="000000"/>
              </a:solidFill>
              <a:latin typeface="Calibri" panose="020F0502020204030204" pitchFamily="34" charset="0"/>
            </a:endParaRP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308045" y="175423"/>
            <a:ext cx="9554528" cy="1138773"/>
          </a:xfrm>
          <a:prstGeom prst="rect">
            <a:avLst/>
          </a:prstGeom>
          <a:blipFill>
            <a:blip r:embed="rId2" cstate="print"/>
            <a:stretch>
              <a:fillRect/>
            </a:stretch>
          </a:blipFill>
        </p:spPr>
        <p:txBody>
          <a:bodyPr wrap="square" lIns="0" tIns="0" rIns="0" bIns="0" rtlCol="0"/>
          <a:lstStyle/>
          <a:p>
            <a:pPr algn="ctr"/>
            <a:r>
              <a:rPr kumimoji="0" lang="en-US" sz="37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Homeless Prevention Supportive Services</a:t>
            </a:r>
            <a:endParaRPr lang="en-US" sz="3700" dirty="0"/>
          </a:p>
        </p:txBody>
      </p:sp>
      <p:pic>
        <p:nvPicPr>
          <p:cNvPr id="6" name="Picture 5" descr="A logo with hands and a house&#10;&#10;Description automatically generated">
            <a:extLst>
              <a:ext uri="{FF2B5EF4-FFF2-40B4-BE49-F238E27FC236}">
                <a16:creationId xmlns:a16="http://schemas.microsoft.com/office/drawing/2014/main" id="{2A8E65CA-3DA4-5987-BCDA-95ADD6BD06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D0DBBB59-F34A-3FE4-7626-241AB270A2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3652962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501967" y="1474502"/>
            <a:ext cx="9259253" cy="6724918"/>
          </a:xfrm>
        </p:spPr>
        <p:txBody>
          <a:bodyPr/>
          <a:lstStyle/>
          <a:p>
            <a:pPr>
              <a:lnSpc>
                <a:spcPct val="150000"/>
              </a:lnSpc>
            </a:pPr>
            <a:r>
              <a:rPr lang="en-US" sz="2400" b="1" dirty="0">
                <a:cs typeface="Arial" panose="020B0604020202020204" pitchFamily="34" charset="0"/>
              </a:rPr>
              <a:t>Program cost and administrative overhead to provide services</a:t>
            </a:r>
          </a:p>
          <a:p>
            <a:pPr>
              <a:lnSpc>
                <a:spcPct val="150000"/>
              </a:lnSpc>
            </a:pPr>
            <a:r>
              <a:rPr lang="en-US" sz="2400" b="1" i="0" u="none" strike="noStrike" baseline="0" dirty="0">
                <a:solidFill>
                  <a:srgbClr val="000000"/>
                </a:solidFill>
                <a:cs typeface="Arial" panose="020B0604020202020204" pitchFamily="34" charset="0"/>
              </a:rPr>
              <a:t>If servi</a:t>
            </a:r>
            <a:r>
              <a:rPr lang="en-US" sz="2400" b="1" dirty="0">
                <a:solidFill>
                  <a:srgbClr val="000000"/>
                </a:solidFill>
                <a:cs typeface="Arial" panose="020B0604020202020204" pitchFamily="34" charset="0"/>
              </a:rPr>
              <a:t>ces are being provided directly by grantees, the following costs are eligible project delivery costs for services:</a:t>
            </a:r>
          </a:p>
          <a:p>
            <a:pPr marL="742950" lvl="1" indent="-285750">
              <a:lnSpc>
                <a:spcPct val="150000"/>
              </a:lnSpc>
              <a:buFont typeface="Arial" panose="020B0604020202020204" pitchFamily="34" charset="0"/>
              <a:buChar char="•"/>
            </a:pPr>
            <a:r>
              <a:rPr lang="en-US" sz="2000" b="1" i="0" u="none" strike="noStrike" baseline="0" dirty="0">
                <a:solidFill>
                  <a:srgbClr val="000000"/>
                </a:solidFill>
                <a:cs typeface="Arial" panose="020B0604020202020204" pitchFamily="34" charset="0"/>
              </a:rPr>
              <a:t>The cost of labor or supplies and materials incurred in directly providing supportive services to program participants</a:t>
            </a:r>
          </a:p>
          <a:p>
            <a:pPr marL="742950" lvl="1" indent="-285750">
              <a:lnSpc>
                <a:spcPct val="150000"/>
              </a:lnSpc>
              <a:buFont typeface="Arial" panose="020B0604020202020204" pitchFamily="34" charset="0"/>
              <a:buChar char="•"/>
            </a:pPr>
            <a:r>
              <a:rPr lang="en-US" sz="2000" b="1" dirty="0">
                <a:solidFill>
                  <a:srgbClr val="000000"/>
                </a:solidFill>
                <a:cs typeface="Arial" panose="020B0604020202020204" pitchFamily="34" charset="0"/>
              </a:rPr>
              <a:t>The salary and benefits packages of the staff who directly deliver the services</a:t>
            </a:r>
            <a:r>
              <a:rPr lang="en-US" sz="2000" b="0" i="0" u="none" strike="noStrike" baseline="0" dirty="0">
                <a:solidFill>
                  <a:srgbClr val="000000"/>
                </a:solidFill>
              </a:rPr>
              <a:t> </a:t>
            </a:r>
          </a:p>
          <a:p>
            <a:pPr marL="742950" lvl="1" indent="-285750">
              <a:lnSpc>
                <a:spcPct val="150000"/>
              </a:lnSpc>
              <a:buFont typeface="Arial" panose="020B0604020202020204" pitchFamily="34" charset="0"/>
              <a:buChar char="•"/>
            </a:pPr>
            <a:endParaRPr lang="en-US" sz="2000" b="0" i="0" u="none" strike="noStrike" baseline="0" dirty="0">
              <a:solidFill>
                <a:srgbClr val="000000"/>
              </a:solidFill>
            </a:endParaRPr>
          </a:p>
          <a:p>
            <a:pPr marL="285750" indent="-285750">
              <a:lnSpc>
                <a:spcPct val="150000"/>
              </a:lnSpc>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These project delivery costs/expenses must be connected to the service delivered. Otherwise, the cost will be considered administrative costs.</a:t>
            </a: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Provision of Support Services </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96BBC13E-D853-A750-E8CD-226AC61CA7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6AB53775-9140-910B-B118-97BEC79B0B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72700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44BCE98-4B40-25F1-4B13-B50EA3632E45}"/>
              </a:ext>
            </a:extLst>
          </p:cNvPr>
          <p:cNvSpPr>
            <a:spLocks noGrp="1"/>
          </p:cNvSpPr>
          <p:nvPr>
            <p:ph type="subTitle" idx="4"/>
          </p:nvPr>
        </p:nvSpPr>
        <p:spPr>
          <a:xfrm>
            <a:off x="1508760" y="3470701"/>
            <a:ext cx="7040880" cy="830997"/>
          </a:xfrm>
        </p:spPr>
        <p:txBody>
          <a:bodyPr/>
          <a:lstStyle/>
          <a:p>
            <a:pPr algn="ctr"/>
            <a:r>
              <a:rPr lang="en-US" sz="5400" b="1" dirty="0"/>
              <a:t>Supportive Services </a:t>
            </a:r>
          </a:p>
        </p:txBody>
      </p:sp>
    </p:spTree>
    <p:extLst>
      <p:ext uri="{BB962C8B-B14F-4D97-AF65-F5344CB8AC3E}">
        <p14:creationId xmlns:p14="http://schemas.microsoft.com/office/powerpoint/2010/main" val="2238866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7023373-CAC6-5BFB-885B-917E5DE13B9A}"/>
              </a:ext>
            </a:extLst>
          </p:cNvPr>
          <p:cNvSpPr>
            <a:spLocks noGrp="1"/>
          </p:cNvSpPr>
          <p:nvPr>
            <p:ph type="subTitle" idx="4"/>
          </p:nvPr>
        </p:nvSpPr>
        <p:spPr>
          <a:xfrm>
            <a:off x="1508760" y="3424535"/>
            <a:ext cx="7040880" cy="923330"/>
          </a:xfrm>
        </p:spPr>
        <p:txBody>
          <a:bodyPr/>
          <a:lstStyle/>
          <a:p>
            <a:pPr algn="ctr"/>
            <a:r>
              <a:rPr lang="en-US" sz="6000" b="1" dirty="0"/>
              <a:t>TBRA</a:t>
            </a:r>
          </a:p>
        </p:txBody>
      </p:sp>
    </p:spTree>
    <p:extLst>
      <p:ext uri="{BB962C8B-B14F-4D97-AF65-F5344CB8AC3E}">
        <p14:creationId xmlns:p14="http://schemas.microsoft.com/office/powerpoint/2010/main" val="339885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290F3-9147-FD00-66BA-70B0BCA940E8}"/>
              </a:ext>
            </a:extLst>
          </p:cNvPr>
          <p:cNvSpPr>
            <a:spLocks noGrp="1"/>
          </p:cNvSpPr>
          <p:nvPr>
            <p:ph type="title"/>
          </p:nvPr>
        </p:nvSpPr>
        <p:spPr>
          <a:xfrm>
            <a:off x="502920" y="310896"/>
            <a:ext cx="9052560" cy="492443"/>
          </a:xfrm>
        </p:spPr>
        <p:txBody>
          <a:bodyPr/>
          <a:lstStyle/>
          <a:p>
            <a:r>
              <a:rPr lang="en-US" sz="3200" b="1" dirty="0"/>
              <a:t>Tenant Based Rental Assistance </a:t>
            </a:r>
          </a:p>
        </p:txBody>
      </p:sp>
      <p:sp>
        <p:nvSpPr>
          <p:cNvPr id="3" name="Text Placeholder 2">
            <a:extLst>
              <a:ext uri="{FF2B5EF4-FFF2-40B4-BE49-F238E27FC236}">
                <a16:creationId xmlns:a16="http://schemas.microsoft.com/office/drawing/2014/main" id="{ECD7E1D1-BB7C-624A-764E-5A533A78D36E}"/>
              </a:ext>
            </a:extLst>
          </p:cNvPr>
          <p:cNvSpPr>
            <a:spLocks noGrp="1"/>
          </p:cNvSpPr>
          <p:nvPr>
            <p:ph type="body" idx="1"/>
          </p:nvPr>
        </p:nvSpPr>
        <p:spPr>
          <a:xfrm>
            <a:off x="502920" y="1787652"/>
            <a:ext cx="9052560" cy="3939540"/>
          </a:xfrm>
        </p:spPr>
        <p:txBody>
          <a:bodyPr/>
          <a:lstStyle/>
          <a:p>
            <a:pPr marL="100965" marR="678815" algn="just">
              <a:spcBef>
                <a:spcPts val="0"/>
              </a:spcBef>
              <a:spcAft>
                <a:spcPts val="0"/>
              </a:spcAft>
            </a:pPr>
            <a:r>
              <a:rPr lang="en-US" sz="2800" b="1" dirty="0">
                <a:effectLst/>
                <a:latin typeface="Arial" panose="020B0604020202020204" pitchFamily="34" charset="0"/>
                <a:ea typeface="Arial" panose="020B0604020202020204" pitchFamily="34" charset="0"/>
              </a:rPr>
              <a:t>Eligible Cost</a:t>
            </a:r>
            <a:endParaRPr lang="en-US" sz="2800" dirty="0">
              <a:effectLst/>
              <a:latin typeface="Arial" panose="020B0604020202020204" pitchFamily="34" charset="0"/>
              <a:ea typeface="Arial" panose="020B0604020202020204" pitchFamily="34" charset="0"/>
            </a:endParaRPr>
          </a:p>
          <a:p>
            <a:pPr marL="100965" marR="678815" algn="just">
              <a:spcBef>
                <a:spcPts val="0"/>
              </a:spcBef>
              <a:spcAft>
                <a:spcPts val="0"/>
              </a:spcAft>
            </a:pPr>
            <a:r>
              <a:rPr lang="en-US" sz="1800" b="1"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100965" marR="678815">
              <a:spcBef>
                <a:spcPts val="0"/>
              </a:spcBef>
              <a:spcAft>
                <a:spcPts val="0"/>
              </a:spcAft>
            </a:pPr>
            <a:r>
              <a:rPr lang="en-US" sz="2400" dirty="0">
                <a:solidFill>
                  <a:srgbClr val="000000"/>
                </a:solidFill>
                <a:latin typeface="Calibri" panose="020F0502020204030204" pitchFamily="34" charset="0"/>
              </a:rPr>
              <a:t>Eligible costs under HOME-ARP TBRA include rental assistance, security deposit payments, and utility deposit assistance to qualifying households. HOME-ARP funds may be used to pay for up to 100% of these eligible costs. A Subrecipient may use HOME-ARP TBRA funds to provide loans or grants to qualifying households for security deposits for rental units regardless of whether the subrecipient provides any other HOME-ARP TBRA assistance. </a:t>
            </a:r>
          </a:p>
          <a:p>
            <a:endParaRPr lang="en-US" dirty="0"/>
          </a:p>
        </p:txBody>
      </p:sp>
      <p:pic>
        <p:nvPicPr>
          <p:cNvPr id="4" name="Picture 3" descr="A logo with hands and a house&#10;&#10;Description automatically generated">
            <a:extLst>
              <a:ext uri="{FF2B5EF4-FFF2-40B4-BE49-F238E27FC236}">
                <a16:creationId xmlns:a16="http://schemas.microsoft.com/office/drawing/2014/main" id="{F96D2F91-476B-2E49-30BB-D532A8168E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5" name="Picture 4" descr="A blue and black logo&#10;&#10;Description automatically generated with medium confidence">
            <a:extLst>
              <a:ext uri="{FF2B5EF4-FFF2-40B4-BE49-F238E27FC236}">
                <a16:creationId xmlns:a16="http://schemas.microsoft.com/office/drawing/2014/main" id="{490FF685-C76D-4F03-C581-802DF568C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3788260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77A3-0B1E-E313-3E9A-D249047E6C67}"/>
              </a:ext>
            </a:extLst>
          </p:cNvPr>
          <p:cNvSpPr>
            <a:spLocks noGrp="1"/>
          </p:cNvSpPr>
          <p:nvPr>
            <p:ph type="title"/>
          </p:nvPr>
        </p:nvSpPr>
        <p:spPr>
          <a:xfrm>
            <a:off x="502920" y="310896"/>
            <a:ext cx="9052560" cy="553998"/>
          </a:xfrm>
        </p:spPr>
        <p:txBody>
          <a:bodyPr/>
          <a:lstStyle/>
          <a:p>
            <a:r>
              <a:rPr lang="en-US" sz="3600" b="1" dirty="0"/>
              <a:t>Tenant Based Rental Assistance </a:t>
            </a:r>
          </a:p>
        </p:txBody>
      </p:sp>
      <p:sp>
        <p:nvSpPr>
          <p:cNvPr id="3" name="Text Placeholder 2">
            <a:extLst>
              <a:ext uri="{FF2B5EF4-FFF2-40B4-BE49-F238E27FC236}">
                <a16:creationId xmlns:a16="http://schemas.microsoft.com/office/drawing/2014/main" id="{BB723532-12D2-47EE-2456-796B3BCEED99}"/>
              </a:ext>
            </a:extLst>
          </p:cNvPr>
          <p:cNvSpPr>
            <a:spLocks noGrp="1"/>
          </p:cNvSpPr>
          <p:nvPr>
            <p:ph type="body" idx="1"/>
          </p:nvPr>
        </p:nvSpPr>
        <p:spPr>
          <a:xfrm>
            <a:off x="228600" y="1524000"/>
            <a:ext cx="9052560" cy="3754874"/>
          </a:xfrm>
        </p:spPr>
        <p:txBody>
          <a:bodyPr/>
          <a:lstStyle/>
          <a:p>
            <a:pPr marL="0" marR="0">
              <a:spcBef>
                <a:spcPts val="0"/>
              </a:spcBef>
              <a:spcAft>
                <a:spcPts val="0"/>
              </a:spcAft>
            </a:pPr>
            <a:r>
              <a:rPr lang="en-US" sz="2400" b="1" dirty="0">
                <a:effectLst/>
                <a:latin typeface="Arial" panose="020B0604020202020204" pitchFamily="34" charset="0"/>
                <a:ea typeface="Arial" panose="020B0604020202020204" pitchFamily="34" charset="0"/>
              </a:rPr>
              <a:t>Term of Rental Assistance Contract</a:t>
            </a:r>
            <a:r>
              <a:rPr lang="en-US" sz="2400" dirty="0">
                <a:effectLst/>
                <a:latin typeface="Arial" panose="020B0604020202020204" pitchFamily="34" charset="0"/>
                <a:ea typeface="Arial" panose="020B0604020202020204" pitchFamily="34" charset="0"/>
              </a:rPr>
              <a:t>: </a:t>
            </a:r>
          </a:p>
          <a:p>
            <a:pPr marL="0" marR="0">
              <a:spcBef>
                <a:spcPts val="0"/>
              </a:spcBef>
              <a:spcAft>
                <a:spcPts val="0"/>
              </a:spcAft>
            </a:pPr>
            <a:r>
              <a:rPr lang="en-US" sz="2200" dirty="0">
                <a:effectLst/>
                <a:latin typeface="Arial" panose="020B0604020202020204" pitchFamily="34" charset="0"/>
                <a:ea typeface="Arial" panose="020B0604020202020204" pitchFamily="34" charset="0"/>
              </a:rPr>
              <a:t> </a:t>
            </a:r>
          </a:p>
          <a:p>
            <a:r>
              <a:rPr lang="en-US" sz="2200" dirty="0">
                <a:effectLst/>
                <a:latin typeface="Arial" panose="020B0604020202020204" pitchFamily="34" charset="0"/>
                <a:ea typeface="Arial" panose="020B0604020202020204" pitchFamily="34" charset="0"/>
              </a:rPr>
              <a:t>The maximum term of the rental assistance contract is 12 months (one year) not to surpass the date of September 30, 2030. The rental assistance contract continues until the end of the rental assistance contract term, or until the lease or sublease is terminated, whichever occurs first. The term of the rental assistance contract may be renewed, subject to the availability of HOME-ARP funds and program participation/compliance. With each contract renewal, a re-evaluation is required. The term of the rental assistance contract must begin on the first day of the term of the lease. </a:t>
            </a:r>
            <a:endParaRPr lang="en-US" sz="2200" dirty="0"/>
          </a:p>
        </p:txBody>
      </p:sp>
      <p:pic>
        <p:nvPicPr>
          <p:cNvPr id="4" name="Picture 3" descr="A logo with hands and a house&#10;&#10;Description automatically generated">
            <a:extLst>
              <a:ext uri="{FF2B5EF4-FFF2-40B4-BE49-F238E27FC236}">
                <a16:creationId xmlns:a16="http://schemas.microsoft.com/office/drawing/2014/main" id="{BD2BF06C-F988-844A-CD32-9D34C3849B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5" name="Picture 4" descr="A blue and black logo&#10;&#10;Description automatically generated with medium confidence">
            <a:extLst>
              <a:ext uri="{FF2B5EF4-FFF2-40B4-BE49-F238E27FC236}">
                <a16:creationId xmlns:a16="http://schemas.microsoft.com/office/drawing/2014/main" id="{3D8FE824-3A8F-3940-7617-DE80AB92B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804779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77A3-0B1E-E313-3E9A-D249047E6C67}"/>
              </a:ext>
            </a:extLst>
          </p:cNvPr>
          <p:cNvSpPr>
            <a:spLocks noGrp="1"/>
          </p:cNvSpPr>
          <p:nvPr>
            <p:ph type="title"/>
          </p:nvPr>
        </p:nvSpPr>
        <p:spPr>
          <a:xfrm>
            <a:off x="502920" y="310896"/>
            <a:ext cx="9052560" cy="553998"/>
          </a:xfrm>
        </p:spPr>
        <p:txBody>
          <a:bodyPr/>
          <a:lstStyle/>
          <a:p>
            <a:r>
              <a:rPr lang="en-US" sz="3600" b="1" dirty="0"/>
              <a:t>Tenant Based Rental Assistance </a:t>
            </a:r>
          </a:p>
        </p:txBody>
      </p:sp>
      <p:sp>
        <p:nvSpPr>
          <p:cNvPr id="3" name="Text Placeholder 2">
            <a:extLst>
              <a:ext uri="{FF2B5EF4-FFF2-40B4-BE49-F238E27FC236}">
                <a16:creationId xmlns:a16="http://schemas.microsoft.com/office/drawing/2014/main" id="{BB723532-12D2-47EE-2456-796B3BCEED99}"/>
              </a:ext>
            </a:extLst>
          </p:cNvPr>
          <p:cNvSpPr>
            <a:spLocks noGrp="1"/>
          </p:cNvSpPr>
          <p:nvPr>
            <p:ph type="body" idx="1"/>
          </p:nvPr>
        </p:nvSpPr>
        <p:spPr>
          <a:xfrm>
            <a:off x="228600" y="1524000"/>
            <a:ext cx="9052560" cy="2954655"/>
          </a:xfrm>
        </p:spPr>
        <p:txBody>
          <a:bodyPr/>
          <a:lstStyle/>
          <a:p>
            <a:pPr marL="0" marR="0">
              <a:spcBef>
                <a:spcPts val="0"/>
              </a:spcBef>
              <a:spcAft>
                <a:spcPts val="0"/>
              </a:spcAft>
            </a:pPr>
            <a:r>
              <a:rPr lang="en-US" sz="2400" b="1" dirty="0">
                <a:effectLst/>
                <a:latin typeface="Arial" panose="020B0604020202020204" pitchFamily="34" charset="0"/>
                <a:ea typeface="Arial" panose="020B0604020202020204" pitchFamily="34" charset="0"/>
              </a:rPr>
              <a:t>Maximum Subsidy</a:t>
            </a:r>
            <a:r>
              <a:rPr lang="en-US" sz="2400" dirty="0">
                <a:effectLst/>
                <a:latin typeface="Arial" panose="020B0604020202020204" pitchFamily="34" charset="0"/>
                <a:ea typeface="Arial" panose="020B0604020202020204" pitchFamily="34" charset="0"/>
              </a:rPr>
              <a:t>: </a:t>
            </a:r>
          </a:p>
          <a:p>
            <a:pPr marL="0" marR="0">
              <a:spcBef>
                <a:spcPts val="0"/>
              </a:spcBef>
              <a:spcAft>
                <a:spcPts val="0"/>
              </a:spcAft>
            </a:pPr>
            <a:r>
              <a:rPr lang="en-US" sz="2400" dirty="0">
                <a:effectLst/>
                <a:latin typeface="Arial" panose="020B0604020202020204" pitchFamily="34" charset="0"/>
                <a:ea typeface="Arial" panose="020B0604020202020204" pitchFamily="34" charset="0"/>
              </a:rPr>
              <a:t> </a:t>
            </a:r>
          </a:p>
          <a:p>
            <a:pPr>
              <a:spcBef>
                <a:spcPts val="0"/>
              </a:spcBef>
              <a:spcAft>
                <a:spcPts val="0"/>
              </a:spcAft>
            </a:pPr>
            <a:r>
              <a:rPr lang="en-US" sz="2400" dirty="0">
                <a:solidFill>
                  <a:srgbClr val="0E101A"/>
                </a:solidFill>
                <a:effectLst/>
              </a:rPr>
              <a:t>The allowable maximum subsidy for the TBRA program is 30% of the household income. Subrecipients must use HUD’s CPD Income Eligibility Calculator when calculating households' income and rental subsidy. Agencies may provide up to 100% subsidy for rent, security deposit payments, and utility bills.</a:t>
            </a:r>
          </a:p>
          <a:p>
            <a:pPr marL="0" marR="0">
              <a:spcBef>
                <a:spcPts val="0"/>
              </a:spcBef>
              <a:spcAft>
                <a:spcPts val="0"/>
              </a:spcAft>
            </a:pPr>
            <a:endParaRPr lang="en-US" sz="2400" dirty="0"/>
          </a:p>
        </p:txBody>
      </p:sp>
      <p:pic>
        <p:nvPicPr>
          <p:cNvPr id="4" name="Picture 3" descr="A logo with hands and a house&#10;&#10;Description automatically generated">
            <a:extLst>
              <a:ext uri="{FF2B5EF4-FFF2-40B4-BE49-F238E27FC236}">
                <a16:creationId xmlns:a16="http://schemas.microsoft.com/office/drawing/2014/main" id="{964DF984-FBAE-DD00-6B81-AAD377FE33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5" name="Picture 4" descr="A blue and black logo&#10;&#10;Description automatically generated with medium confidence">
            <a:extLst>
              <a:ext uri="{FF2B5EF4-FFF2-40B4-BE49-F238E27FC236}">
                <a16:creationId xmlns:a16="http://schemas.microsoft.com/office/drawing/2014/main" id="{C5D4EAA9-CD5F-1981-EAA6-8E64EC22FA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3407375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77A3-0B1E-E313-3E9A-D249047E6C67}"/>
              </a:ext>
            </a:extLst>
          </p:cNvPr>
          <p:cNvSpPr>
            <a:spLocks noGrp="1"/>
          </p:cNvSpPr>
          <p:nvPr>
            <p:ph type="title"/>
          </p:nvPr>
        </p:nvSpPr>
        <p:spPr>
          <a:xfrm>
            <a:off x="502920" y="310896"/>
            <a:ext cx="9052560" cy="553998"/>
          </a:xfrm>
        </p:spPr>
        <p:txBody>
          <a:bodyPr/>
          <a:lstStyle/>
          <a:p>
            <a:r>
              <a:rPr lang="en-US" sz="3600" b="1" dirty="0"/>
              <a:t>Tenant Based Rental Assistance </a:t>
            </a:r>
          </a:p>
        </p:txBody>
      </p:sp>
      <p:sp>
        <p:nvSpPr>
          <p:cNvPr id="3" name="Text Placeholder 2">
            <a:extLst>
              <a:ext uri="{FF2B5EF4-FFF2-40B4-BE49-F238E27FC236}">
                <a16:creationId xmlns:a16="http://schemas.microsoft.com/office/drawing/2014/main" id="{BB723532-12D2-47EE-2456-796B3BCEED99}"/>
              </a:ext>
            </a:extLst>
          </p:cNvPr>
          <p:cNvSpPr>
            <a:spLocks noGrp="1"/>
          </p:cNvSpPr>
          <p:nvPr>
            <p:ph type="body" idx="1"/>
          </p:nvPr>
        </p:nvSpPr>
        <p:spPr>
          <a:xfrm>
            <a:off x="228600" y="1524000"/>
            <a:ext cx="9052560" cy="5270674"/>
          </a:xfrm>
        </p:spPr>
        <p:txBody>
          <a:bodyPr/>
          <a:lstStyle/>
          <a:p>
            <a:pPr marL="0" marR="0">
              <a:spcBef>
                <a:spcPts val="55"/>
              </a:spcBef>
              <a:spcAft>
                <a:spcPts val="0"/>
              </a:spcAft>
            </a:pPr>
            <a:r>
              <a:rPr lang="en-US" sz="1800" b="1"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a:spcBef>
                <a:spcPts val="0"/>
              </a:spcBef>
              <a:spcAft>
                <a:spcPts val="0"/>
              </a:spcAft>
            </a:pPr>
            <a:r>
              <a:rPr lang="en-US" sz="2400" b="1" dirty="0">
                <a:effectLst/>
                <a:latin typeface="Arial" panose="020B0604020202020204" pitchFamily="34" charset="0"/>
                <a:ea typeface="Arial" panose="020B0604020202020204" pitchFamily="34" charset="0"/>
              </a:rPr>
              <a:t>Termination</a:t>
            </a:r>
            <a:r>
              <a:rPr lang="en-US" sz="2400" dirty="0">
                <a:effectLst/>
                <a:latin typeface="Arial" panose="020B0604020202020204" pitchFamily="34" charset="0"/>
                <a:ea typeface="Arial" panose="020B0604020202020204" pitchFamily="34" charset="0"/>
              </a:rPr>
              <a:t>: </a:t>
            </a:r>
          </a:p>
          <a:p>
            <a:pPr marL="0" marR="0">
              <a:spcBef>
                <a:spcPts val="0"/>
              </a:spcBef>
              <a:spcAft>
                <a:spcPts val="0"/>
              </a:spcAft>
            </a:pPr>
            <a:endParaRPr lang="en-US" sz="2400" dirty="0">
              <a:effectLst/>
              <a:latin typeface="Arial" panose="020B0604020202020204" pitchFamily="34" charset="0"/>
              <a:ea typeface="Arial" panose="020B0604020202020204" pitchFamily="34" charset="0"/>
            </a:endParaRPr>
          </a:p>
          <a:p>
            <a:pPr marL="0" marR="97155" algn="just">
              <a:spcBef>
                <a:spcPts val="460"/>
              </a:spcBef>
              <a:spcAft>
                <a:spcPts val="0"/>
              </a:spcAft>
            </a:pPr>
            <a:r>
              <a:rPr lang="en-US" sz="2400" dirty="0">
                <a:effectLst/>
                <a:latin typeface="Arial" panose="020B0604020202020204" pitchFamily="34" charset="0"/>
                <a:ea typeface="Arial" panose="020B0604020202020204" pitchFamily="34" charset="0"/>
              </a:rPr>
              <a:t>HOME-ARP subrecipient may not refuse to renew a sublease with a qualifying household except for serious or repeated violation of the terms and conditions of the sublease; for violation of applicable Federal, State, or local laws; or for other good cause. An increase in the tenant’s or sublessee’s income does not constitute good cause.</a:t>
            </a:r>
          </a:p>
          <a:p>
            <a:pPr marL="0" marR="97155" algn="just">
              <a:spcBef>
                <a:spcPts val="460"/>
              </a:spcBef>
              <a:spcAft>
                <a:spcPts val="0"/>
              </a:spcAft>
            </a:pPr>
            <a:endParaRPr lang="en-US" sz="2400" dirty="0">
              <a:effectLst/>
              <a:latin typeface="Arial" panose="020B0604020202020204" pitchFamily="34" charset="0"/>
              <a:ea typeface="Arial" panose="020B0604020202020204" pitchFamily="34" charset="0"/>
            </a:endParaRPr>
          </a:p>
          <a:p>
            <a:pPr marL="0" marR="97155" algn="just">
              <a:spcBef>
                <a:spcPts val="460"/>
              </a:spcBef>
              <a:spcAft>
                <a:spcPts val="0"/>
              </a:spcAft>
            </a:pPr>
            <a:r>
              <a:rPr lang="en-US" sz="2400" dirty="0">
                <a:effectLst/>
                <a:latin typeface="Arial" panose="020B0604020202020204" pitchFamily="34" charset="0"/>
                <a:ea typeface="Arial" panose="020B0604020202020204" pitchFamily="34" charset="0"/>
              </a:rPr>
              <a:t>Subrecipients must terminate TBRA assistance to any qualifying household who ae absent from their TBRA unit for a minimum of 60 days.  </a:t>
            </a:r>
          </a:p>
          <a:p>
            <a:pPr marL="0" marR="0">
              <a:spcBef>
                <a:spcPts val="0"/>
              </a:spcBef>
              <a:spcAft>
                <a:spcPts val="0"/>
              </a:spcAft>
            </a:pPr>
            <a:endParaRPr lang="en-US" sz="2400" dirty="0"/>
          </a:p>
        </p:txBody>
      </p:sp>
      <p:pic>
        <p:nvPicPr>
          <p:cNvPr id="4" name="Picture 3" descr="A logo with hands and a house&#10;&#10;Description automatically generated">
            <a:extLst>
              <a:ext uri="{FF2B5EF4-FFF2-40B4-BE49-F238E27FC236}">
                <a16:creationId xmlns:a16="http://schemas.microsoft.com/office/drawing/2014/main" id="{8DEB36BB-56AF-8A15-4F19-3DBE407A4F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5" name="Picture 4" descr="A blue and black logo&#10;&#10;Description automatically generated with medium confidence">
            <a:extLst>
              <a:ext uri="{FF2B5EF4-FFF2-40B4-BE49-F238E27FC236}">
                <a16:creationId xmlns:a16="http://schemas.microsoft.com/office/drawing/2014/main" id="{B2ABA0A0-00D8-F857-0D02-BB70245DA2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682375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501967" y="1474502"/>
            <a:ext cx="9259253" cy="7371249"/>
          </a:xfrm>
        </p:spPr>
        <p:txBody>
          <a:bodyPr/>
          <a:lstStyle/>
          <a:p>
            <a:pPr lvl="1" algn="l">
              <a:lnSpc>
                <a:spcPct val="150000"/>
              </a:lnSpc>
            </a:pPr>
            <a:endParaRPr lang="en-US" sz="2400" i="0" u="none" strike="noStrike" baseline="0" dirty="0">
              <a:solidFill>
                <a:srgbClr val="000000"/>
              </a:solidFill>
              <a:latin typeface="Calibri" panose="020F0502020204030204" pitchFamily="34" charset="0"/>
            </a:endParaRPr>
          </a:p>
          <a:p>
            <a:r>
              <a:rPr lang="en-US" sz="2400" b="0" i="0" u="none" strike="noStrike" baseline="0" dirty="0">
                <a:solidFill>
                  <a:srgbClr val="000000"/>
                </a:solidFill>
                <a:latin typeface="Calibri" panose="020F0502020204030204" pitchFamily="34" charset="0"/>
              </a:rPr>
              <a:t>An agency provides housing assistance to individuals and families that meet the QP. As part their supportive services they also provide each homeless family with a $200 gift card from Walmart for groceries. </a:t>
            </a:r>
          </a:p>
          <a:p>
            <a:endParaRPr lang="en-US" dirty="0">
              <a:solidFill>
                <a:srgbClr val="000000"/>
              </a:solidFill>
              <a:latin typeface="Calibri" panose="020F0502020204030204" pitchFamily="34" charset="0"/>
            </a:endParaRPr>
          </a:p>
          <a:p>
            <a:r>
              <a:rPr lang="en-US" sz="2000" b="1" dirty="0">
                <a:solidFill>
                  <a:srgbClr val="000000"/>
                </a:solidFill>
                <a:latin typeface="Calibri" panose="020F0502020204030204" pitchFamily="34" charset="0"/>
              </a:rPr>
              <a:t>Question</a:t>
            </a:r>
          </a:p>
          <a:p>
            <a:r>
              <a:rPr lang="en-US" sz="2000" b="0" i="0" u="none" strike="noStrike" baseline="0" dirty="0">
                <a:solidFill>
                  <a:srgbClr val="000000"/>
                </a:solidFill>
                <a:latin typeface="Calibri" panose="020F0502020204030204" pitchFamily="34" charset="0"/>
              </a:rPr>
              <a:t>Can gift cards be provided to purchase groceries?</a:t>
            </a:r>
          </a:p>
          <a:p>
            <a:endParaRPr lang="en-US" dirty="0">
              <a:solidFill>
                <a:srgbClr val="000000"/>
              </a:solidFill>
              <a:latin typeface="Calibri" panose="020F0502020204030204" pitchFamily="34" charset="0"/>
            </a:endParaRPr>
          </a:p>
          <a:p>
            <a:r>
              <a:rPr lang="en-US" sz="1800" b="0" i="0" dirty="0">
                <a:solidFill>
                  <a:srgbClr val="111111"/>
                </a:solidFill>
                <a:effectLst/>
                <a:latin typeface="Roboto" panose="02000000000000000000" pitchFamily="2" charset="0"/>
              </a:rPr>
              <a:t>Gift cards are considered to be a form of cash, and under OMB Super Circular 200, cash payments to program participants are never allowed. However, the costs of providing meals or groceries to program participants are eligible supportive service costs according to</a:t>
            </a:r>
            <a:r>
              <a:rPr lang="en-US" sz="1800" b="1" i="0" dirty="0">
                <a:solidFill>
                  <a:srgbClr val="111111"/>
                </a:solidFill>
                <a:effectLst/>
                <a:latin typeface="Roboto" panose="02000000000000000000" pitchFamily="2" charset="0"/>
              </a:rPr>
              <a:t> Section 578.53(e)</a:t>
            </a:r>
            <a:r>
              <a:rPr lang="en-US" sz="1800" b="0" i="0" dirty="0">
                <a:solidFill>
                  <a:srgbClr val="111111"/>
                </a:solidFill>
                <a:effectLst/>
                <a:latin typeface="Roboto" panose="02000000000000000000" pitchFamily="2" charset="0"/>
              </a:rPr>
              <a:t> </a:t>
            </a:r>
            <a:endParaRPr lang="en-US" sz="18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Scenarios: Eligible Expenses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25BD1F56-D2F2-E758-2623-4B31F94C3A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FD46806C-A33E-62E6-1B05-166CE828CC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229568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down)">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501967" y="1474502"/>
            <a:ext cx="9259253" cy="6424836"/>
          </a:xfrm>
        </p:spPr>
        <p:txBody>
          <a:bodyPr/>
          <a:lstStyle/>
          <a:p>
            <a:pPr lvl="1" algn="l">
              <a:lnSpc>
                <a:spcPct val="150000"/>
              </a:lnSpc>
            </a:pPr>
            <a:endParaRPr lang="en-US" sz="1900" i="0" u="none" strike="noStrike" baseline="0" dirty="0">
              <a:solidFill>
                <a:srgbClr val="000000"/>
              </a:solidFill>
              <a:latin typeface="Calibri" panose="020F0502020204030204" pitchFamily="34" charset="0"/>
            </a:endParaRPr>
          </a:p>
          <a:p>
            <a:r>
              <a:rPr lang="en-US" sz="2000" b="0" i="0" u="none" strike="noStrike" baseline="0" dirty="0">
                <a:solidFill>
                  <a:srgbClr val="000000"/>
                </a:solidFill>
                <a:latin typeface="Calibri" panose="020F0502020204030204" pitchFamily="34" charset="0"/>
              </a:rPr>
              <a:t>An agency was informed that many households at their local housing authority</a:t>
            </a:r>
            <a:r>
              <a:rPr lang="en-US" sz="2000" b="0" i="0" u="none" strike="noStrike" dirty="0">
                <a:solidFill>
                  <a:srgbClr val="000000"/>
                </a:solidFill>
                <a:latin typeface="Calibri" panose="020F0502020204030204" pitchFamily="34" charset="0"/>
              </a:rPr>
              <a:t> were losing their subsidy due to not paying their rent on time. </a:t>
            </a:r>
            <a:r>
              <a:rPr lang="en-US" sz="2000" dirty="0">
                <a:solidFill>
                  <a:srgbClr val="000000"/>
                </a:solidFill>
                <a:latin typeface="Calibri" panose="020F0502020204030204" pitchFamily="34" charset="0"/>
              </a:rPr>
              <a:t>The agency decided to partner directly with their local housing authority to help subsidize rent for families living at one of the housing authority buildings.</a:t>
            </a:r>
          </a:p>
          <a:p>
            <a:endParaRPr lang="en-US" sz="2000" dirty="0">
              <a:solidFill>
                <a:srgbClr val="000000"/>
              </a:solidFill>
              <a:latin typeface="Calibri" panose="020F0502020204030204" pitchFamily="34" charset="0"/>
            </a:endParaRPr>
          </a:p>
          <a:p>
            <a:r>
              <a:rPr lang="en-US" sz="2000" b="1" dirty="0">
                <a:solidFill>
                  <a:srgbClr val="000000"/>
                </a:solidFill>
                <a:latin typeface="Calibri" panose="020F0502020204030204" pitchFamily="34" charset="0"/>
              </a:rPr>
              <a:t>Question</a:t>
            </a:r>
          </a:p>
          <a:p>
            <a:r>
              <a:rPr lang="en-US" sz="2000" b="0" i="0" u="none" strike="noStrike" baseline="0" dirty="0">
                <a:solidFill>
                  <a:srgbClr val="000000"/>
                </a:solidFill>
                <a:latin typeface="Calibri" panose="020F0502020204030204" pitchFamily="34" charset="0"/>
              </a:rPr>
              <a:t>Can assistance be</a:t>
            </a:r>
            <a:r>
              <a:rPr lang="en-US" sz="2000" b="0" i="0" u="none" strike="noStrike" dirty="0">
                <a:solidFill>
                  <a:srgbClr val="000000"/>
                </a:solidFill>
                <a:latin typeface="Calibri" panose="020F0502020204030204" pitchFamily="34" charset="0"/>
              </a:rPr>
              <a:t> provided to households on a subsidy?</a:t>
            </a:r>
            <a:endParaRPr lang="en-US" sz="2000" b="0" i="0" u="none" strike="noStrike" baseline="0" dirty="0">
              <a:solidFill>
                <a:srgbClr val="000000"/>
              </a:solidFill>
              <a:latin typeface="Calibri" panose="020F0502020204030204" pitchFamily="34" charset="0"/>
            </a:endParaRPr>
          </a:p>
          <a:p>
            <a:endParaRPr lang="en-US" sz="2000" dirty="0">
              <a:solidFill>
                <a:srgbClr val="000000"/>
              </a:solidFill>
              <a:latin typeface="Calibri" panose="020F0502020204030204" pitchFamily="34" charset="0"/>
            </a:endParaRPr>
          </a:p>
          <a:p>
            <a:r>
              <a:rPr lang="en-US" sz="2000" b="0" i="0" dirty="0">
                <a:solidFill>
                  <a:srgbClr val="111111"/>
                </a:solidFill>
                <a:effectLst/>
                <a:latin typeface="Roboto" panose="02000000000000000000" pitchFamily="2" charset="0"/>
              </a:rPr>
              <a:t>No!</a:t>
            </a:r>
            <a:endParaRPr lang="en-US" sz="2000" b="0" i="0" u="none" strike="noStrike" baseline="0"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Scenarios: Eligible Expenses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E55F9897-9056-8D18-0556-14E1B89BEE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CFA70572-7532-5A60-327F-D5D0659F6F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400171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down)">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501967" y="1474502"/>
            <a:ext cx="9259253" cy="5870838"/>
          </a:xfrm>
        </p:spPr>
        <p:txBody>
          <a:bodyPr/>
          <a:lstStyle/>
          <a:p>
            <a:pPr lvl="1" algn="l">
              <a:lnSpc>
                <a:spcPct val="150000"/>
              </a:lnSpc>
            </a:pPr>
            <a:endParaRPr lang="en-US" sz="1900" i="0" u="none" strike="noStrike" baseline="0" dirty="0">
              <a:solidFill>
                <a:srgbClr val="000000"/>
              </a:solidFill>
              <a:latin typeface="Calibri" panose="020F0502020204030204" pitchFamily="34" charset="0"/>
            </a:endParaRPr>
          </a:p>
          <a:p>
            <a:r>
              <a:rPr lang="en-US" sz="2400" dirty="0">
                <a:solidFill>
                  <a:srgbClr val="000000"/>
                </a:solidFill>
                <a:latin typeface="Calibri" panose="020F0502020204030204" pitchFamily="34" charset="0"/>
              </a:rPr>
              <a:t>An eligible household maxed out their total amount of rental assistance available through SS, but the household still has no income is and unstably housed. </a:t>
            </a:r>
            <a:endParaRPr lang="en-US" sz="2400" b="0" i="0" u="none" strike="noStrike" baseline="0" dirty="0">
              <a:solidFill>
                <a:srgbClr val="000000"/>
              </a:solidFill>
              <a:latin typeface="Calibri" panose="020F0502020204030204" pitchFamily="34" charset="0"/>
            </a:endParaRPr>
          </a:p>
          <a:p>
            <a:endParaRPr lang="en-US" sz="2400" dirty="0">
              <a:solidFill>
                <a:srgbClr val="000000"/>
              </a:solidFill>
              <a:latin typeface="Calibri" panose="020F0502020204030204" pitchFamily="34" charset="0"/>
            </a:endParaRPr>
          </a:p>
          <a:p>
            <a:r>
              <a:rPr lang="en-US" sz="2400" b="1" dirty="0">
                <a:solidFill>
                  <a:srgbClr val="000000"/>
                </a:solidFill>
                <a:latin typeface="Calibri" panose="020F0502020204030204" pitchFamily="34" charset="0"/>
              </a:rPr>
              <a:t>Question</a:t>
            </a:r>
          </a:p>
          <a:p>
            <a:r>
              <a:rPr lang="en-US" sz="2400" b="0" i="0" u="none" strike="noStrike" baseline="0" dirty="0">
                <a:solidFill>
                  <a:srgbClr val="000000"/>
                </a:solidFill>
                <a:latin typeface="Calibri" panose="020F0502020204030204" pitchFamily="34" charset="0"/>
              </a:rPr>
              <a:t>What activity</a:t>
            </a:r>
            <a:r>
              <a:rPr lang="en-US" sz="2400" b="0" i="0" u="none" strike="noStrike" dirty="0">
                <a:solidFill>
                  <a:srgbClr val="000000"/>
                </a:solidFill>
                <a:latin typeface="Calibri" panose="020F0502020204030204" pitchFamily="34" charset="0"/>
              </a:rPr>
              <a:t> can be used to help this household? </a:t>
            </a:r>
            <a:endParaRPr lang="en-US" sz="2400" b="0" i="0" u="none" strike="noStrike" baseline="0"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pPr marL="285750" indent="-285750">
              <a:lnSpc>
                <a:spcPct val="150000"/>
              </a:lnSpc>
              <a:buFont typeface="Arial" panose="020B0604020202020204" pitchFamily="34" charset="0"/>
              <a:buChar char="•"/>
            </a:pPr>
            <a:endParaRPr lang="en-US"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Scenarios: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FC5DBC48-1CDB-C38A-7981-C5BB448FA9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CEBB8F99-D4A3-C933-7327-17E3F990C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86777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s holding light bulbs and question marks&#10;&#10;Description automatically generated">
            <a:extLst>
              <a:ext uri="{FF2B5EF4-FFF2-40B4-BE49-F238E27FC236}">
                <a16:creationId xmlns:a16="http://schemas.microsoft.com/office/drawing/2014/main" id="{D106A6D2-7656-9C06-65DF-1C074FD9655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643413"/>
            <a:ext cx="10058400" cy="6485573"/>
          </a:xfrm>
          <a:prstGeom prst="rect">
            <a:avLst/>
          </a:prstGeom>
        </p:spPr>
      </p:pic>
    </p:spTree>
    <p:extLst>
      <p:ext uri="{BB962C8B-B14F-4D97-AF65-F5344CB8AC3E}">
        <p14:creationId xmlns:p14="http://schemas.microsoft.com/office/powerpoint/2010/main" val="390089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501968" y="1371600"/>
            <a:ext cx="9052560" cy="7232749"/>
          </a:xfrm>
        </p:spPr>
        <p:txBody>
          <a:bodyPr/>
          <a:lstStyle/>
          <a:p>
            <a:pPr>
              <a:lnSpc>
                <a:spcPct val="150000"/>
              </a:lnSpc>
            </a:pPr>
            <a:r>
              <a:rPr lang="en-US" sz="2800" b="1" dirty="0">
                <a:latin typeface="Arial" panose="020B0604020202020204" pitchFamily="34" charset="0"/>
                <a:cs typeface="Arial" panose="020B0604020202020204" pitchFamily="34" charset="0"/>
              </a:rPr>
              <a:t>Costs of Child Care:</a:t>
            </a:r>
          </a:p>
          <a:p>
            <a:pPr>
              <a:lnSpc>
                <a:spcPct val="150000"/>
              </a:lnSpc>
            </a:pPr>
            <a:r>
              <a:rPr lang="en-US" sz="2000" dirty="0">
                <a:solidFill>
                  <a:srgbClr val="000000"/>
                </a:solidFill>
                <a:latin typeface="Calibri" panose="020F0502020204030204" pitchFamily="34" charset="0"/>
              </a:rPr>
              <a:t>The establishment and operation of a child care services program for families experiencing homelessness. Child care cost </a:t>
            </a:r>
            <a:r>
              <a:rPr lang="en-US" sz="2000" dirty="0"/>
              <a:t>includes providing meals and snacks, and cost associated with developing a comprehensive and coordinated developmental activities. </a:t>
            </a:r>
          </a:p>
          <a:p>
            <a:pPr>
              <a:lnSpc>
                <a:spcPct val="150000"/>
              </a:lnSpc>
            </a:pPr>
            <a:r>
              <a:rPr lang="en-US" sz="2000" dirty="0"/>
              <a:t>Requirements of children:</a:t>
            </a:r>
          </a:p>
          <a:p>
            <a:pPr>
              <a:lnSpc>
                <a:spcPct val="150000"/>
              </a:lnSpc>
            </a:pPr>
            <a:r>
              <a:rPr lang="en-US" sz="2000" dirty="0"/>
              <a:t>	 (</a:t>
            </a:r>
            <a:r>
              <a:rPr lang="en-US" sz="2000" dirty="0" err="1"/>
              <a:t>i</a:t>
            </a:r>
            <a:r>
              <a:rPr lang="en-US" sz="2000" dirty="0"/>
              <a:t>) The children must be under the age of 13, unless they are disabled 			children. </a:t>
            </a:r>
          </a:p>
          <a:p>
            <a:pPr>
              <a:lnSpc>
                <a:spcPct val="150000"/>
              </a:lnSpc>
            </a:pPr>
            <a:r>
              <a:rPr lang="en-US" sz="2000" dirty="0"/>
              <a:t>	(ii) Disabled children must be under the age of 18. </a:t>
            </a:r>
          </a:p>
          <a:p>
            <a:pPr>
              <a:lnSpc>
                <a:spcPct val="150000"/>
              </a:lnSpc>
            </a:pPr>
            <a:r>
              <a:rPr lang="en-US" sz="2000" dirty="0"/>
              <a:t>	(iii) The child-care center must be licensed by the jurisdiction in which it 		operates in order for its costs to be eligible.</a:t>
            </a:r>
            <a:endParaRPr lang="en-US" sz="2000" dirty="0">
              <a:solidFill>
                <a:srgbClr val="000000"/>
              </a:solidFill>
              <a:latin typeface="Calibri" panose="020F0502020204030204" pitchFamily="34" charset="0"/>
            </a:endParaRPr>
          </a:p>
          <a:p>
            <a:pPr marL="285750" indent="-285750">
              <a:buFont typeface="Arial" panose="020B0604020202020204" pitchFamily="34" charset="0"/>
              <a:buChar char="•"/>
            </a:pPr>
            <a:endParaRPr lang="en-US"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Prevention Supportive Services</a:t>
            </a:r>
            <a:endParaRPr lang="en-US" sz="4000" dirty="0"/>
          </a:p>
        </p:txBody>
      </p:sp>
      <p:pic>
        <p:nvPicPr>
          <p:cNvPr id="6" name="Picture 5" descr="A logo with hands and a house&#10;&#10;Description automatically generated">
            <a:extLst>
              <a:ext uri="{FF2B5EF4-FFF2-40B4-BE49-F238E27FC236}">
                <a16:creationId xmlns:a16="http://schemas.microsoft.com/office/drawing/2014/main" id="{5DFBA0C5-92F4-D2EF-DC93-2394202214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D04A600F-4473-1DF4-C787-5822672145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4081328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72151" y="914400"/>
            <a:ext cx="9052560" cy="7879080"/>
          </a:xfrm>
        </p:spPr>
        <p:txBody>
          <a:bodyPr/>
          <a:lstStyle/>
          <a:p>
            <a:pPr>
              <a:lnSpc>
                <a:spcPct val="150000"/>
              </a:lnSpc>
            </a:pPr>
            <a:r>
              <a:rPr lang="en-US" sz="2800" b="1" dirty="0">
                <a:latin typeface="Arial" panose="020B0604020202020204" pitchFamily="34" charset="0"/>
                <a:cs typeface="Arial" panose="020B0604020202020204" pitchFamily="34" charset="0"/>
              </a:rPr>
              <a:t>Education Services </a:t>
            </a:r>
          </a:p>
          <a:p>
            <a:pPr>
              <a:lnSpc>
                <a:spcPct val="150000"/>
              </a:lnSpc>
            </a:pPr>
            <a:r>
              <a:rPr lang="en-US" sz="2000" dirty="0"/>
              <a:t>When necessary for the program participant to obtain and maintain housing, the costs of improving knowledge and basic educational skills are eligible. </a:t>
            </a:r>
          </a:p>
          <a:p>
            <a:pPr marL="857250" lvl="1" indent="-400050">
              <a:lnSpc>
                <a:spcPct val="150000"/>
              </a:lnSpc>
              <a:buFont typeface="+mj-lt"/>
              <a:buAutoNum type="romanLcPeriod"/>
            </a:pPr>
            <a:r>
              <a:rPr lang="en-US" sz="2000" dirty="0"/>
              <a:t>Services include instruction or training in:</a:t>
            </a:r>
          </a:p>
          <a:p>
            <a:pPr marL="1200150" lvl="2" indent="-285750">
              <a:lnSpc>
                <a:spcPct val="150000"/>
              </a:lnSpc>
              <a:buFont typeface="Arial" panose="020B0604020202020204" pitchFamily="34" charset="0"/>
              <a:buChar char="•"/>
            </a:pPr>
            <a:r>
              <a:rPr lang="en-US" sz="2000" dirty="0"/>
              <a:t> consumer education, </a:t>
            </a:r>
          </a:p>
          <a:p>
            <a:pPr marL="1200150" lvl="2" indent="-285750">
              <a:lnSpc>
                <a:spcPct val="150000"/>
              </a:lnSpc>
              <a:buFont typeface="Arial" panose="020B0604020202020204" pitchFamily="34" charset="0"/>
              <a:buChar char="•"/>
            </a:pPr>
            <a:r>
              <a:rPr lang="en-US" sz="2000" dirty="0"/>
              <a:t>health education, </a:t>
            </a:r>
          </a:p>
          <a:p>
            <a:pPr marL="1200150" lvl="2" indent="-285750">
              <a:lnSpc>
                <a:spcPct val="150000"/>
              </a:lnSpc>
              <a:buFont typeface="Arial" panose="020B0604020202020204" pitchFamily="34" charset="0"/>
              <a:buChar char="•"/>
            </a:pPr>
            <a:r>
              <a:rPr lang="en-US" sz="2000" dirty="0"/>
              <a:t>substance abuse prevention, </a:t>
            </a:r>
          </a:p>
          <a:p>
            <a:pPr marL="1200150" lvl="2" indent="-285750">
              <a:lnSpc>
                <a:spcPct val="150000"/>
              </a:lnSpc>
              <a:buFont typeface="Arial" panose="020B0604020202020204" pitchFamily="34" charset="0"/>
              <a:buChar char="•"/>
            </a:pPr>
            <a:r>
              <a:rPr lang="en-US" sz="2000" dirty="0"/>
              <a:t>literacy, </a:t>
            </a:r>
          </a:p>
          <a:p>
            <a:pPr marL="1200150" lvl="2" indent="-285750">
              <a:lnSpc>
                <a:spcPct val="150000"/>
              </a:lnSpc>
              <a:buFont typeface="Arial" panose="020B0604020202020204" pitchFamily="34" charset="0"/>
              <a:buChar char="•"/>
            </a:pPr>
            <a:r>
              <a:rPr lang="en-US" sz="2000" dirty="0"/>
              <a:t>English as a Second Language, and</a:t>
            </a:r>
          </a:p>
          <a:p>
            <a:pPr marL="1200150" lvl="2" indent="-285750">
              <a:lnSpc>
                <a:spcPct val="150000"/>
              </a:lnSpc>
              <a:buFont typeface="Arial" panose="020B0604020202020204" pitchFamily="34" charset="0"/>
              <a:buChar char="•"/>
            </a:pPr>
            <a:r>
              <a:rPr lang="en-US" sz="2000" dirty="0"/>
              <a:t> General Educational Development (GED). </a:t>
            </a:r>
          </a:p>
          <a:p>
            <a:pPr marL="857250" lvl="1" indent="-400050">
              <a:lnSpc>
                <a:spcPct val="150000"/>
              </a:lnSpc>
              <a:buFont typeface="+mj-lt"/>
              <a:buAutoNum type="romanLcPeriod"/>
            </a:pPr>
            <a:r>
              <a:rPr lang="en-US" sz="2000" dirty="0"/>
              <a:t>Component services or activities are screening, assessment and testing; individual or group instruction; tutoring; provision of books, supplies, and instructional material; counseling</a:t>
            </a:r>
            <a:endParaRPr lang="en-US" sz="2000" dirty="0">
              <a:solidFill>
                <a:srgbClr val="000000"/>
              </a:solidFill>
              <a:latin typeface="Calibri" panose="020F0502020204030204" pitchFamily="34" charset="0"/>
            </a:endParaRP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553998"/>
          </a:xfrm>
          <a:prstGeom prst="rect">
            <a:avLst/>
          </a:prstGeom>
          <a:blipFill>
            <a:blip r:embed="rId2" cstate="print"/>
            <a:stretch>
              <a:fillRect/>
            </a:stretch>
          </a:blipFill>
        </p:spPr>
        <p:txBody>
          <a:bodyPr wrap="square" lIns="0" tIns="0" rIns="0" bIns="0" rtlCol="0"/>
          <a:lstStyle/>
          <a:p>
            <a:pPr algn="ctr"/>
            <a:r>
              <a:rPr kumimoji="0" lang="en-US" sz="3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3600" dirty="0"/>
          </a:p>
        </p:txBody>
      </p:sp>
      <p:pic>
        <p:nvPicPr>
          <p:cNvPr id="6" name="Picture 5" descr="A logo with hands and a house&#10;&#10;Description automatically generated">
            <a:extLst>
              <a:ext uri="{FF2B5EF4-FFF2-40B4-BE49-F238E27FC236}">
                <a16:creationId xmlns:a16="http://schemas.microsoft.com/office/drawing/2014/main" id="{2B96AD3D-7056-2270-D731-A7A2FF75F8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7" name="Picture 6" descr="A blue and black logo&#10;&#10;Description automatically generated with medium confidence">
            <a:extLst>
              <a:ext uri="{FF2B5EF4-FFF2-40B4-BE49-F238E27FC236}">
                <a16:creationId xmlns:a16="http://schemas.microsoft.com/office/drawing/2014/main" id="{9A5B6587-1EBA-A038-E0FE-841052F2A7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3359761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09773" y="1371600"/>
            <a:ext cx="9052560" cy="6401753"/>
          </a:xfrm>
        </p:spPr>
        <p:txBody>
          <a:bodyPr/>
          <a:lstStyle/>
          <a:p>
            <a:pPr>
              <a:lnSpc>
                <a:spcPct val="150000"/>
              </a:lnSpc>
            </a:pPr>
            <a:r>
              <a:rPr lang="en-US" sz="2800" b="1" dirty="0">
                <a:latin typeface="Arial" panose="020B0604020202020204" pitchFamily="34" charset="0"/>
                <a:cs typeface="Arial" panose="020B0604020202020204" pitchFamily="34" charset="0"/>
              </a:rPr>
              <a:t>Employment Services and Job Training</a:t>
            </a:r>
          </a:p>
          <a:p>
            <a:r>
              <a:rPr lang="en-US" sz="2400" dirty="0"/>
              <a:t>The costs of establishing and operating employment assistance and job training programs are eligible, including:</a:t>
            </a:r>
          </a:p>
          <a:p>
            <a:endParaRPr lang="en-US" sz="2400" dirty="0"/>
          </a:p>
          <a:p>
            <a:pPr marL="285750" indent="-285750">
              <a:buFont typeface="Arial" panose="020B0604020202020204" pitchFamily="34" charset="0"/>
              <a:buChar char="•"/>
            </a:pPr>
            <a:r>
              <a:rPr lang="en-US" sz="2400" dirty="0"/>
              <a:t>classroom, </a:t>
            </a:r>
          </a:p>
          <a:p>
            <a:pPr marL="285750" indent="-285750">
              <a:buFont typeface="Arial" panose="020B0604020202020204" pitchFamily="34" charset="0"/>
              <a:buChar char="•"/>
            </a:pPr>
            <a:r>
              <a:rPr lang="en-US" sz="2400" dirty="0"/>
              <a:t>online and/or computer instruction, </a:t>
            </a:r>
          </a:p>
          <a:p>
            <a:pPr marL="285750" indent="-285750">
              <a:buFont typeface="Arial" panose="020B0604020202020204" pitchFamily="34" charset="0"/>
              <a:buChar char="•"/>
            </a:pPr>
            <a:r>
              <a:rPr lang="en-US" sz="2400" dirty="0"/>
              <a:t>on-the-job instruction, </a:t>
            </a:r>
          </a:p>
          <a:p>
            <a:pPr marL="285750" indent="-285750">
              <a:buFont typeface="Arial" panose="020B0604020202020204" pitchFamily="34" charset="0"/>
              <a:buChar char="•"/>
            </a:pPr>
            <a:r>
              <a:rPr lang="en-US" sz="2400" dirty="0"/>
              <a:t>services that assist individuals in securing employment, </a:t>
            </a:r>
          </a:p>
          <a:p>
            <a:pPr marL="285750" indent="-285750">
              <a:buFont typeface="Arial" panose="020B0604020202020204" pitchFamily="34" charset="0"/>
              <a:buChar char="•"/>
            </a:pPr>
            <a:r>
              <a:rPr lang="en-US" sz="2400" dirty="0"/>
              <a:t>acquiring learning skills, and/or increasing earning potential </a:t>
            </a:r>
          </a:p>
          <a:p>
            <a:pPr marL="285750" indent="-285750">
              <a:buFont typeface="Arial" panose="020B0604020202020204" pitchFamily="34" charset="0"/>
              <a:buChar char="•"/>
            </a:pPr>
            <a:r>
              <a:rPr lang="en-US" sz="2400" dirty="0"/>
              <a:t>The cost of</a:t>
            </a:r>
            <a:r>
              <a:rPr lang="en-US" sz="2400" dirty="0">
                <a:solidFill>
                  <a:srgbClr val="000000"/>
                </a:solidFill>
                <a:latin typeface="Calibri" panose="020F0502020204030204" pitchFamily="34" charset="0"/>
              </a:rPr>
              <a:t> </a:t>
            </a:r>
            <a:r>
              <a:rPr lang="en-US" sz="2400" dirty="0"/>
              <a:t>providing reasonable stipends to program participants in employment assistance and job training programs is also an eligible cost. </a:t>
            </a: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5" name="Picture 4" descr="A logo with hands and a house&#10;&#10;Description automatically generated">
            <a:extLst>
              <a:ext uri="{FF2B5EF4-FFF2-40B4-BE49-F238E27FC236}">
                <a16:creationId xmlns:a16="http://schemas.microsoft.com/office/drawing/2014/main" id="{75776281-8B0E-F345-64A3-7BD24A9B48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6" name="Picture 5" descr="A blue and black logo&#10;&#10;Description automatically generated with medium confidence">
            <a:extLst>
              <a:ext uri="{FF2B5EF4-FFF2-40B4-BE49-F238E27FC236}">
                <a16:creationId xmlns:a16="http://schemas.microsoft.com/office/drawing/2014/main" id="{76D145D3-166A-6A1A-CAFE-633C7A6A38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223426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65525" y="1219200"/>
            <a:ext cx="9052560" cy="6955750"/>
          </a:xfrm>
        </p:spPr>
        <p:txBody>
          <a:bodyPr/>
          <a:lstStyle/>
          <a:p>
            <a:pPr>
              <a:lnSpc>
                <a:spcPct val="150000"/>
              </a:lnSpc>
            </a:pPr>
            <a:r>
              <a:rPr lang="en-US" sz="2800" b="1" dirty="0">
                <a:latin typeface="Arial" panose="020B0604020202020204" pitchFamily="34" charset="0"/>
                <a:cs typeface="Arial" panose="020B0604020202020204" pitchFamily="34" charset="0"/>
              </a:rPr>
              <a:t>Employment Services and Job Training </a:t>
            </a:r>
          </a:p>
          <a:p>
            <a:endParaRPr lang="en-US" sz="2000" dirty="0"/>
          </a:p>
          <a:p>
            <a:r>
              <a:rPr lang="en-US" sz="2000" b="1" dirty="0"/>
              <a:t>Additional Training Cost:</a:t>
            </a:r>
          </a:p>
          <a:p>
            <a:endParaRPr lang="en-US" sz="2000" b="1" dirty="0"/>
          </a:p>
          <a:p>
            <a:pPr marL="400050" indent="-400050">
              <a:buFont typeface="+mj-lt"/>
              <a:buAutoNum type="romanLcPeriod"/>
            </a:pPr>
            <a:r>
              <a:rPr lang="en-US" sz="2000" dirty="0"/>
              <a:t>Learning skills include those skills that can be used to secure and retain a job, including the acquisition of vocational licenses and/or certificates. </a:t>
            </a:r>
          </a:p>
          <a:p>
            <a:pPr marL="400050" indent="-400050">
              <a:buFont typeface="+mj-lt"/>
              <a:buAutoNum type="romanLcPeriod"/>
            </a:pPr>
            <a:endParaRPr lang="en-US" sz="2000" dirty="0"/>
          </a:p>
          <a:p>
            <a:pPr marL="400050" indent="-400050">
              <a:buFont typeface="+mj-lt"/>
              <a:buAutoNum type="romanLcPeriod"/>
            </a:pPr>
            <a:r>
              <a:rPr lang="en-US" sz="2000" dirty="0"/>
              <a:t>Services that assist individuals in securing employment consist of: </a:t>
            </a:r>
          </a:p>
          <a:p>
            <a:pPr marL="400050" indent="-400050">
              <a:buFont typeface="+mj-lt"/>
              <a:buAutoNum type="romanLcPeriod"/>
            </a:pPr>
            <a:endParaRPr lang="en-US" sz="2000" dirty="0"/>
          </a:p>
          <a:p>
            <a:pPr marL="857250" lvl="1" indent="-400050">
              <a:buFont typeface="+mj-lt"/>
              <a:buAutoNum type="alphaUcPeriod"/>
            </a:pPr>
            <a:r>
              <a:rPr lang="en-US" sz="2000" dirty="0"/>
              <a:t>Employment screening, assessment, or testing; </a:t>
            </a:r>
          </a:p>
          <a:p>
            <a:pPr marL="857250" lvl="1" indent="-400050">
              <a:buFont typeface="+mj-lt"/>
              <a:buAutoNum type="alphaUcPeriod"/>
            </a:pPr>
            <a:r>
              <a:rPr lang="en-US" sz="2000" dirty="0"/>
              <a:t>Structured job skills and job-seeking skills; </a:t>
            </a:r>
          </a:p>
          <a:p>
            <a:pPr marL="857250" lvl="1" indent="-400050">
              <a:buFont typeface="+mj-lt"/>
              <a:buAutoNum type="alphaUcPeriod"/>
            </a:pPr>
            <a:r>
              <a:rPr lang="en-US" sz="2000" dirty="0"/>
              <a:t>Special training and tutoring, including literacy training and prevocational training; </a:t>
            </a:r>
          </a:p>
          <a:p>
            <a:pPr marL="857250" lvl="1" indent="-400050">
              <a:buFont typeface="+mj-lt"/>
              <a:buAutoNum type="alphaUcPeriod"/>
            </a:pPr>
            <a:r>
              <a:rPr lang="en-US" sz="2000" dirty="0"/>
              <a:t> Books and instructional material;</a:t>
            </a:r>
          </a:p>
          <a:p>
            <a:pPr marL="857250" lvl="1" indent="-400050">
              <a:buFont typeface="+mj-lt"/>
              <a:buAutoNum type="alphaUcPeriod"/>
            </a:pPr>
            <a:r>
              <a:rPr lang="en-US" sz="2000" dirty="0"/>
              <a:t>Counseling or job coaching; and </a:t>
            </a:r>
          </a:p>
          <a:p>
            <a:pPr marL="857250" lvl="1" indent="-400050">
              <a:buFont typeface="+mj-lt"/>
              <a:buAutoNum type="alphaUcPeriod"/>
            </a:pPr>
            <a:r>
              <a:rPr lang="en-US" sz="2000" dirty="0"/>
              <a:t> Referral to community resources. </a:t>
            </a:r>
          </a:p>
          <a:p>
            <a:endParaRPr lang="en-US"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5" name="Picture 4" descr="A logo with hands and a house&#10;&#10;Description automatically generated">
            <a:extLst>
              <a:ext uri="{FF2B5EF4-FFF2-40B4-BE49-F238E27FC236}">
                <a16:creationId xmlns:a16="http://schemas.microsoft.com/office/drawing/2014/main" id="{152B5994-7B34-B219-7709-BC14EA33C4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6" name="Picture 5" descr="A blue and black logo&#10;&#10;Description automatically generated with medium confidence">
            <a:extLst>
              <a:ext uri="{FF2B5EF4-FFF2-40B4-BE49-F238E27FC236}">
                <a16:creationId xmlns:a16="http://schemas.microsoft.com/office/drawing/2014/main" id="{5A39F3DD-51AB-511F-236F-BCA6455733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54576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65525" y="1219200"/>
            <a:ext cx="9052560" cy="4585871"/>
          </a:xfrm>
        </p:spPr>
        <p:txBody>
          <a:bodyPr/>
          <a:lstStyle/>
          <a:p>
            <a:pPr>
              <a:lnSpc>
                <a:spcPct val="150000"/>
              </a:lnSpc>
            </a:pPr>
            <a:r>
              <a:rPr lang="en-US" sz="2800" b="1" dirty="0">
                <a:latin typeface="Arial" panose="020B0604020202020204" pitchFamily="34" charset="0"/>
                <a:cs typeface="Arial" panose="020B0604020202020204" pitchFamily="34" charset="0"/>
              </a:rPr>
              <a:t>Meals </a:t>
            </a:r>
          </a:p>
          <a:p>
            <a:pPr>
              <a:lnSpc>
                <a:spcPct val="150000"/>
              </a:lnSpc>
            </a:pPr>
            <a:r>
              <a:rPr lang="en-US" sz="2800" b="1" dirty="0">
                <a:latin typeface="Arial" panose="020B0604020202020204" pitchFamily="34" charset="0"/>
                <a:cs typeface="Arial" panose="020B0604020202020204" pitchFamily="34" charset="0"/>
              </a:rPr>
              <a:t>Eligible </a:t>
            </a:r>
            <a:endParaRPr lang="en-US" sz="2400" b="1" dirty="0"/>
          </a:p>
          <a:p>
            <a:pPr marL="342900" indent="-342900">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The cost to provide meal assistance or groceries to eligible households. </a:t>
            </a:r>
          </a:p>
          <a:p>
            <a:pPr marL="342900" indent="-342900">
              <a:buFont typeface="Arial" panose="020B0604020202020204" pitchFamily="34" charset="0"/>
              <a:buChar char="•"/>
            </a:pPr>
            <a:endParaRPr lang="en-US" sz="2000" b="0" i="0" u="none" strike="noStrike" baseline="0" dirty="0">
              <a:solidFill>
                <a:srgbClr val="000000"/>
              </a:solidFill>
              <a:latin typeface="Calibri" panose="020F0502020204030204" pitchFamily="34" charset="0"/>
            </a:endParaRPr>
          </a:p>
          <a:p>
            <a:pPr>
              <a:lnSpc>
                <a:spcPct val="150000"/>
              </a:lnSpc>
            </a:pPr>
            <a:r>
              <a:rPr lang="en-US" sz="2800" b="1" dirty="0">
                <a:latin typeface="Arial" panose="020B0604020202020204" pitchFamily="34" charset="0"/>
                <a:cs typeface="Arial" panose="020B0604020202020204" pitchFamily="34" charset="0"/>
              </a:rPr>
              <a:t>Ineligible</a:t>
            </a:r>
          </a:p>
          <a:p>
            <a:endParaRPr lang="en-US" sz="2000" b="0" i="0" u="none" strike="noStrike" baseline="0" dirty="0">
              <a:solidFill>
                <a:srgbClr val="000000"/>
              </a:solidFill>
              <a:latin typeface="Calibri" panose="020F0502020204030204" pitchFamily="34" charset="0"/>
            </a:endParaRPr>
          </a:p>
          <a:p>
            <a:r>
              <a:rPr lang="en-US" sz="2000" b="0" i="0" dirty="0">
                <a:solidFill>
                  <a:srgbClr val="111111"/>
                </a:solidFill>
                <a:effectLst/>
                <a:latin typeface="Roboto" panose="02000000000000000000" pitchFamily="2" charset="0"/>
              </a:rPr>
              <a:t>Cash payments to program participants for food or othe</a:t>
            </a:r>
            <a:r>
              <a:rPr lang="en-US" sz="2000" dirty="0">
                <a:solidFill>
                  <a:srgbClr val="111111"/>
                </a:solidFill>
                <a:latin typeface="Roboto" panose="02000000000000000000" pitchFamily="2" charset="0"/>
              </a:rPr>
              <a:t>r services </a:t>
            </a:r>
            <a:r>
              <a:rPr lang="en-US" sz="2000" b="0" i="0" dirty="0">
                <a:solidFill>
                  <a:srgbClr val="111111"/>
                </a:solidFill>
                <a:effectLst/>
                <a:latin typeface="Roboto" panose="02000000000000000000" pitchFamily="2" charset="0"/>
              </a:rPr>
              <a:t>are never allowed. </a:t>
            </a:r>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Prevention Supportive Services</a:t>
            </a:r>
            <a:endParaRPr lang="en-US" sz="4000" dirty="0"/>
          </a:p>
        </p:txBody>
      </p:sp>
      <p:pic>
        <p:nvPicPr>
          <p:cNvPr id="5" name="Picture 4" descr="A logo with hands and a house&#10;&#10;Description automatically generated">
            <a:extLst>
              <a:ext uri="{FF2B5EF4-FFF2-40B4-BE49-F238E27FC236}">
                <a16:creationId xmlns:a16="http://schemas.microsoft.com/office/drawing/2014/main" id="{E4A44C00-828F-1B1A-6EE9-AD2F9EA0A6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6" name="Picture 5" descr="A blue and black logo&#10;&#10;Description automatically generated with medium confidence">
            <a:extLst>
              <a:ext uri="{FF2B5EF4-FFF2-40B4-BE49-F238E27FC236}">
                <a16:creationId xmlns:a16="http://schemas.microsoft.com/office/drawing/2014/main" id="{45552518-7A41-4C64-3043-6EC102CF96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638358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65525" y="1219200"/>
            <a:ext cx="9052560" cy="7509748"/>
          </a:xfrm>
        </p:spPr>
        <p:txBody>
          <a:bodyPr/>
          <a:lstStyle/>
          <a:p>
            <a:pPr>
              <a:lnSpc>
                <a:spcPct val="150000"/>
              </a:lnSpc>
            </a:pPr>
            <a:r>
              <a:rPr lang="en-US" sz="2800" b="1" dirty="0">
                <a:latin typeface="Arial" panose="020B0604020202020204" pitchFamily="34" charset="0"/>
                <a:cs typeface="Arial" panose="020B0604020202020204" pitchFamily="34" charset="0"/>
              </a:rPr>
              <a:t>Housing Search Support </a:t>
            </a:r>
          </a:p>
          <a:p>
            <a:endParaRPr lang="en-US" sz="2400" b="1" dirty="0"/>
          </a:p>
          <a:p>
            <a:pPr>
              <a:lnSpc>
                <a:spcPct val="150000"/>
              </a:lnSpc>
            </a:pPr>
            <a:r>
              <a:rPr lang="en-US" sz="2000" b="0" i="0" u="none" strike="noStrike" baseline="0" dirty="0">
                <a:solidFill>
                  <a:srgbClr val="000000"/>
                </a:solidFill>
                <a:latin typeface="Calibri" panose="020F0502020204030204" pitchFamily="34" charset="0"/>
              </a:rPr>
              <a:t>Services or activities necessary to assist program participants in locating, obtaining, and retaining obtaining permanent housing. Housing search activities include:</a:t>
            </a:r>
          </a:p>
          <a:p>
            <a:pPr marL="800100" lvl="1" indent="-342900">
              <a:lnSpc>
                <a:spcPct val="150000"/>
              </a:lnSpc>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Assessment of housing barriers</a:t>
            </a:r>
          </a:p>
          <a:p>
            <a:pPr marL="800100" lvl="1" indent="-342900">
              <a:lnSpc>
                <a:spcPct val="150000"/>
              </a:lnSpc>
              <a:buFont typeface="Arial" panose="020B0604020202020204" pitchFamily="34" charset="0"/>
              <a:buChar char="•"/>
            </a:pPr>
            <a:r>
              <a:rPr lang="en-US" sz="2000" dirty="0">
                <a:solidFill>
                  <a:srgbClr val="000000"/>
                </a:solidFill>
                <a:latin typeface="Calibri" panose="020F0502020204030204" pitchFamily="34" charset="0"/>
              </a:rPr>
              <a:t>Development of an action plan</a:t>
            </a:r>
          </a:p>
          <a:p>
            <a:pPr marL="800100" lvl="1" indent="-342900">
              <a:lnSpc>
                <a:spcPct val="150000"/>
              </a:lnSpc>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Housing search </a:t>
            </a:r>
          </a:p>
          <a:p>
            <a:pPr marL="800100" lvl="1" indent="-342900">
              <a:lnSpc>
                <a:spcPct val="150000"/>
              </a:lnSpc>
              <a:buFont typeface="Arial" panose="020B0604020202020204" pitchFamily="34" charset="0"/>
              <a:buChar char="•"/>
            </a:pPr>
            <a:r>
              <a:rPr lang="en-US" sz="2000" dirty="0">
                <a:solidFill>
                  <a:srgbClr val="000000"/>
                </a:solidFill>
                <a:latin typeface="Calibri" panose="020F0502020204030204" pitchFamily="34" charset="0"/>
              </a:rPr>
              <a:t>Outreach a negotiation with property owners and landlords </a:t>
            </a:r>
          </a:p>
          <a:p>
            <a:pPr marL="800100" lvl="1" indent="-342900">
              <a:lnSpc>
                <a:spcPct val="150000"/>
              </a:lnSpc>
              <a:buFont typeface="Arial" panose="020B0604020202020204" pitchFamily="34" charset="0"/>
              <a:buChar char="•"/>
            </a:pPr>
            <a:r>
              <a:rPr lang="en-US" sz="2000" dirty="0">
                <a:solidFill>
                  <a:srgbClr val="000000"/>
                </a:solidFill>
                <a:latin typeface="Calibri" panose="020F0502020204030204" pitchFamily="34" charset="0"/>
              </a:rPr>
              <a:t>Arranging relocation</a:t>
            </a:r>
          </a:p>
          <a:p>
            <a:pPr marL="800100" lvl="1" indent="-342900">
              <a:lnSpc>
                <a:spcPct val="150000"/>
              </a:lnSpc>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Unit inspection </a:t>
            </a:r>
          </a:p>
          <a:p>
            <a:pPr marL="800100" lvl="1" indent="-342900">
              <a:lnSpc>
                <a:spcPct val="150000"/>
              </a:lnSpc>
              <a:buFont typeface="Arial" panose="020B0604020202020204" pitchFamily="34" charset="0"/>
              <a:buChar char="•"/>
            </a:pPr>
            <a:r>
              <a:rPr lang="en-US" sz="2000" dirty="0">
                <a:solidFill>
                  <a:srgbClr val="000000"/>
                </a:solidFill>
                <a:latin typeface="Calibri" panose="020F0502020204030204" pitchFamily="34" charset="0"/>
              </a:rPr>
              <a:t>Mediation </a:t>
            </a:r>
          </a:p>
          <a:p>
            <a:pPr marL="800100" lvl="1" indent="-342900">
              <a:lnSpc>
                <a:spcPct val="150000"/>
              </a:lnSpc>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Credit counseling </a:t>
            </a:r>
          </a:p>
          <a:p>
            <a:pPr marL="800100" lvl="1" indent="-342900">
              <a:lnSpc>
                <a:spcPct val="150000"/>
              </a:lnSpc>
              <a:buFont typeface="Arial" panose="020B0604020202020204" pitchFamily="34" charset="0"/>
              <a:buChar char="•"/>
            </a:pPr>
            <a:r>
              <a:rPr lang="en-US" sz="2000" dirty="0">
                <a:solidFill>
                  <a:srgbClr val="000000"/>
                </a:solidFill>
                <a:latin typeface="Calibri" panose="020F0502020204030204" pitchFamily="34" charset="0"/>
              </a:rPr>
              <a:t>Other related cost </a:t>
            </a:r>
            <a:endParaRPr lang="en-US" sz="2000"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5" name="Picture 4" descr="A logo with hands and a house&#10;&#10;Description automatically generated">
            <a:extLst>
              <a:ext uri="{FF2B5EF4-FFF2-40B4-BE49-F238E27FC236}">
                <a16:creationId xmlns:a16="http://schemas.microsoft.com/office/drawing/2014/main" id="{6F13D7E0-FD0A-7CDC-0512-A014008327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010400"/>
            <a:ext cx="629587" cy="629587"/>
          </a:xfrm>
          <a:prstGeom prst="rect">
            <a:avLst/>
          </a:prstGeom>
        </p:spPr>
      </p:pic>
      <p:pic>
        <p:nvPicPr>
          <p:cNvPr id="6" name="Picture 5" descr="A blue and black logo&#10;&#10;Description automatically generated with medium confidence">
            <a:extLst>
              <a:ext uri="{FF2B5EF4-FFF2-40B4-BE49-F238E27FC236}">
                <a16:creationId xmlns:a16="http://schemas.microsoft.com/office/drawing/2014/main" id="{10E66C43-CEC7-90A8-26A1-823C847C46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415255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66F144-4D35-B438-697F-5FEE742FCECA}"/>
              </a:ext>
            </a:extLst>
          </p:cNvPr>
          <p:cNvSpPr>
            <a:spLocks noGrp="1"/>
          </p:cNvSpPr>
          <p:nvPr>
            <p:ph type="body" idx="1"/>
          </p:nvPr>
        </p:nvSpPr>
        <p:spPr>
          <a:xfrm>
            <a:off x="465525" y="1219200"/>
            <a:ext cx="9052560" cy="6124754"/>
          </a:xfrm>
        </p:spPr>
        <p:txBody>
          <a:bodyPr/>
          <a:lstStyle/>
          <a:p>
            <a:pPr>
              <a:lnSpc>
                <a:spcPct val="150000"/>
              </a:lnSpc>
            </a:pPr>
            <a:r>
              <a:rPr lang="en-US" sz="2800" b="1" dirty="0">
                <a:latin typeface="Arial" panose="020B0604020202020204" pitchFamily="34" charset="0"/>
                <a:cs typeface="Arial" panose="020B0604020202020204" pitchFamily="34" charset="0"/>
              </a:rPr>
              <a:t>Legal Services </a:t>
            </a:r>
          </a:p>
          <a:p>
            <a:endParaRPr lang="en-US" sz="2400" b="1" dirty="0"/>
          </a:p>
          <a:p>
            <a:r>
              <a:rPr lang="en-US" sz="2000" b="0" i="0" u="none" strike="noStrike" baseline="0" dirty="0">
                <a:solidFill>
                  <a:srgbClr val="000000"/>
                </a:solidFill>
                <a:latin typeface="Calibri" panose="020F0502020204030204" pitchFamily="34" charset="0"/>
              </a:rPr>
              <a:t>Eligible costs are fees charged by licensed attorneys for advice and re</a:t>
            </a:r>
            <a:r>
              <a:rPr lang="en-US" sz="2000" dirty="0">
                <a:solidFill>
                  <a:srgbClr val="000000"/>
                </a:solidFill>
                <a:latin typeface="Calibri" panose="020F0502020204030204" pitchFamily="34" charset="0"/>
              </a:rPr>
              <a:t>presentation in matters that interfere with a qualified household’s ability to obtain and retain housing.</a:t>
            </a:r>
          </a:p>
          <a:p>
            <a:endParaRPr lang="en-US" sz="2000" b="0" i="0" u="none" strike="noStrike" baseline="0" dirty="0">
              <a:solidFill>
                <a:srgbClr val="000000"/>
              </a:solidFill>
              <a:latin typeface="Calibri" panose="020F0502020204030204" pitchFamily="34" charset="0"/>
            </a:endParaRPr>
          </a:p>
          <a:p>
            <a:r>
              <a:rPr lang="en-US" sz="2000" dirty="0">
                <a:solidFill>
                  <a:srgbClr val="000000"/>
                </a:solidFill>
                <a:latin typeface="Calibri" panose="020F0502020204030204" pitchFamily="34" charset="0"/>
              </a:rPr>
              <a:t>Eligible services: </a:t>
            </a:r>
          </a:p>
          <a:p>
            <a:pPr marL="342900" indent="-342900">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Child support</a:t>
            </a:r>
            <a:r>
              <a:rPr lang="en-US" sz="2000" dirty="0">
                <a:solidFill>
                  <a:srgbClr val="000000"/>
                </a:solidFill>
                <a:latin typeface="Calibri" panose="020F0502020204030204" pitchFamily="34" charset="0"/>
              </a:rPr>
              <a:t> and guardianship, paternity, emancipation and legal separation</a:t>
            </a:r>
          </a:p>
          <a:p>
            <a:pPr marL="342900" indent="-342900">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Orders of protection and other legal remedies for victims of domestic violence, dating violence, se</a:t>
            </a:r>
            <a:r>
              <a:rPr lang="en-US" sz="2000" dirty="0">
                <a:solidFill>
                  <a:srgbClr val="000000"/>
                </a:solidFill>
                <a:latin typeface="Calibri" panose="020F0502020204030204" pitchFamily="34" charset="0"/>
              </a:rPr>
              <a:t>xual assault, human trafficking, and stalking.</a:t>
            </a:r>
          </a:p>
          <a:p>
            <a:pPr marL="342900" indent="-342900">
              <a:buFont typeface="Arial" panose="020B0604020202020204" pitchFamily="34" charset="0"/>
              <a:buChar char="•"/>
            </a:pPr>
            <a:r>
              <a:rPr lang="en-US" sz="2000" b="0" i="0" u="none" strike="noStrike" baseline="0" dirty="0">
                <a:solidFill>
                  <a:srgbClr val="000000"/>
                </a:solidFill>
                <a:latin typeface="Calibri" panose="020F0502020204030204" pitchFamily="34" charset="0"/>
              </a:rPr>
              <a:t>Appeal of </a:t>
            </a:r>
            <a:r>
              <a:rPr lang="en-US" sz="2000" dirty="0">
                <a:solidFill>
                  <a:srgbClr val="000000"/>
                </a:solidFill>
                <a:latin typeface="Calibri" panose="020F0502020204030204" pitchFamily="34" charset="0"/>
              </a:rPr>
              <a:t>Veterans and public benefit claim denials</a:t>
            </a:r>
          </a:p>
          <a:p>
            <a:pPr marL="342900" indent="-342900">
              <a:buFont typeface="Arial" panose="020B0604020202020204" pitchFamily="34" charset="0"/>
              <a:buChar char="•"/>
            </a:pPr>
            <a:r>
              <a:rPr lang="en-US" sz="2000" dirty="0">
                <a:solidFill>
                  <a:srgbClr val="000000"/>
                </a:solidFill>
                <a:latin typeface="Calibri" panose="020F0502020204030204" pitchFamily="34" charset="0"/>
              </a:rPr>
              <a:t>Landlord/tenant matters, provided that the services must be necessary to resolve a legal problem that prohibits the applicant from obtaining permanent housing or would cause the applicant lose housing. </a:t>
            </a:r>
          </a:p>
          <a:p>
            <a:pPr marL="342900" indent="-342900">
              <a:buFont typeface="Arial" panose="020B0604020202020204" pitchFamily="34" charset="0"/>
              <a:buChar char="•"/>
            </a:pPr>
            <a:endParaRPr lang="en-US" sz="2000" b="0" i="0" u="none" strike="noStrike" baseline="0" dirty="0">
              <a:solidFill>
                <a:srgbClr val="000000"/>
              </a:solidFill>
              <a:latin typeface="Calibri" panose="020F050202020403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800100" lvl="1" indent="-342900">
              <a:buFont typeface="+mj-lt"/>
              <a:buAutoNum type="arabicPeriod"/>
            </a:pPr>
            <a:endParaRPr lang="en-US" dirty="0"/>
          </a:p>
        </p:txBody>
      </p:sp>
      <p:sp>
        <p:nvSpPr>
          <p:cNvPr id="4" name="object 4">
            <a:extLst>
              <a:ext uri="{FF2B5EF4-FFF2-40B4-BE49-F238E27FC236}">
                <a16:creationId xmlns:a16="http://schemas.microsoft.com/office/drawing/2014/main" id="{15316705-D9B2-E3D1-E991-5CCB428AA7BD}"/>
              </a:ext>
            </a:extLst>
          </p:cNvPr>
          <p:cNvSpPr>
            <a:spLocks noGrp="1"/>
          </p:cNvSpPr>
          <p:nvPr>
            <p:ph type="title"/>
          </p:nvPr>
        </p:nvSpPr>
        <p:spPr>
          <a:xfrm>
            <a:off x="502603" y="233457"/>
            <a:ext cx="9051925" cy="615553"/>
          </a:xfrm>
          <a:prstGeom prst="rect">
            <a:avLst/>
          </a:prstGeom>
          <a:blipFill>
            <a:blip r:embed="rId2" cstate="print"/>
            <a:stretch>
              <a:fillRect/>
            </a:stretch>
          </a:blipFill>
        </p:spPr>
        <p:txBody>
          <a:bodyPr wrap="square" lIns="0" tIns="0" rIns="0" bIns="0" rtlCol="0"/>
          <a:lstStyle/>
          <a:p>
            <a:pPr algn="ctr"/>
            <a:r>
              <a:rPr kumimoji="0" lang="en-US" sz="40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Supportive Services</a:t>
            </a:r>
            <a:endParaRPr lang="en-US" sz="4000" dirty="0"/>
          </a:p>
        </p:txBody>
      </p:sp>
      <p:pic>
        <p:nvPicPr>
          <p:cNvPr id="5" name="Picture 4" descr="A logo with hands and a house&#10;&#10;Description automatically generated">
            <a:extLst>
              <a:ext uri="{FF2B5EF4-FFF2-40B4-BE49-F238E27FC236}">
                <a16:creationId xmlns:a16="http://schemas.microsoft.com/office/drawing/2014/main" id="{DD21E8AF-B899-36EA-25B1-A36C44B47F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725588"/>
            <a:ext cx="914400" cy="914400"/>
          </a:xfrm>
          <a:prstGeom prst="rect">
            <a:avLst/>
          </a:prstGeom>
        </p:spPr>
      </p:pic>
      <p:pic>
        <p:nvPicPr>
          <p:cNvPr id="6" name="Picture 5" descr="A blue and black logo&#10;&#10;Description automatically generated with medium confidence">
            <a:extLst>
              <a:ext uri="{FF2B5EF4-FFF2-40B4-BE49-F238E27FC236}">
                <a16:creationId xmlns:a16="http://schemas.microsoft.com/office/drawing/2014/main" id="{F79A8B55-0E1D-7286-34C5-1DEA2F1BBF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0054" y="6851395"/>
            <a:ext cx="1894618" cy="862294"/>
          </a:xfrm>
          <a:prstGeom prst="rect">
            <a:avLst/>
          </a:prstGeom>
        </p:spPr>
      </p:pic>
    </p:spTree>
    <p:extLst>
      <p:ext uri="{BB962C8B-B14F-4D97-AF65-F5344CB8AC3E}">
        <p14:creationId xmlns:p14="http://schemas.microsoft.com/office/powerpoint/2010/main" val="1331754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8511</TotalTime>
  <Words>2003</Words>
  <Application>Microsoft Office PowerPoint</Application>
  <PresentationFormat>Custom</PresentationFormat>
  <Paragraphs>296</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Roboto</vt:lpstr>
      <vt:lpstr>Office Theme</vt:lpstr>
      <vt:lpstr>PowerPoint Presentation</vt:lpstr>
      <vt:lpstr>PowerPoint Presentation</vt:lpstr>
      <vt:lpstr>Prevention Supportive Services</vt:lpstr>
      <vt:lpstr>Supportive Services</vt:lpstr>
      <vt:lpstr>Supportive Services</vt:lpstr>
      <vt:lpstr>Supportive Services</vt:lpstr>
      <vt:lpstr>Prevention Supportive Services</vt:lpstr>
      <vt:lpstr>Supportive Services</vt:lpstr>
      <vt:lpstr>Supportive Services</vt:lpstr>
      <vt:lpstr>Supportive Services</vt:lpstr>
      <vt:lpstr>Supportive Services</vt:lpstr>
      <vt:lpstr>Supportive Services</vt:lpstr>
      <vt:lpstr>Supportive Services</vt:lpstr>
      <vt:lpstr>Supportive Services</vt:lpstr>
      <vt:lpstr>Supportive Services</vt:lpstr>
      <vt:lpstr>Homeless Prevention Supportive Services</vt:lpstr>
      <vt:lpstr>Homeless Prevention Supportive Services</vt:lpstr>
      <vt:lpstr>Homeless Prevention Supportive Services</vt:lpstr>
      <vt:lpstr>Provision of Support Services </vt:lpstr>
      <vt:lpstr>PowerPoint Presentation</vt:lpstr>
      <vt:lpstr>Tenant Based Rental Assistance </vt:lpstr>
      <vt:lpstr>Tenant Based Rental Assistance </vt:lpstr>
      <vt:lpstr>Tenant Based Rental Assistance </vt:lpstr>
      <vt:lpstr>Tenant Based Rental Assistance </vt:lpstr>
      <vt:lpstr>Scenarios: Eligible Expenses</vt:lpstr>
      <vt:lpstr>Scenarios: Eligible Expenses</vt:lpstr>
      <vt:lpstr>Scenarios: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HOME-ARP Qualifying Populations - CoC/ESG Eligible Participants Crosswalk</dc:title>
  <dc:creator>HUD</dc:creator>
  <cp:keywords>HOME-ARP Qualifying Populations; ESG and CoC Eligible Participants; Additional Resources; HOME-ARP</cp:keywords>
  <cp:lastModifiedBy>Brittany Sistrunk</cp:lastModifiedBy>
  <cp:revision>20</cp:revision>
  <cp:lastPrinted>2024-01-30T18:43:38Z</cp:lastPrinted>
  <dcterms:created xsi:type="dcterms:W3CDTF">2023-04-17T16:02:55Z</dcterms:created>
  <dcterms:modified xsi:type="dcterms:W3CDTF">2024-01-30T18:45:19Z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2023-02-13T00:00:00Z</vt:filetime>
  </property>
  <property fmtid="{D5CDD505-2E9C-101B-9397-08002B2CF9AE}" pid="3" name="Creator">
    <vt:lpwstr>Microsoft® Word for Microsoft 365</vt:lpwstr>
  </property>
  <property fmtid="{D5CDD505-2E9C-101B-9397-08002B2CF9AE}" pid="4" name="LastSaved">
    <vt:filetime>2023-04-17T00:00:00Z</vt:filetime>
  </property>
</Properties>
</file>